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8" r:id="rId3"/>
    <p:sldId id="259" r:id="rId4"/>
    <p:sldId id="265" r:id="rId5"/>
    <p:sldId id="267" r:id="rId6"/>
    <p:sldId id="268" r:id="rId7"/>
    <p:sldId id="260" r:id="rId8"/>
    <p:sldId id="270" r:id="rId9"/>
    <p:sldId id="273" r:id="rId10"/>
    <p:sldId id="274" r:id="rId11"/>
    <p:sldId id="275" r:id="rId12"/>
    <p:sldId id="276" r:id="rId13"/>
    <p:sldId id="272" r:id="rId14"/>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4"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CF7FB8-B102-44B7-8F3D-0A7CF27998D8}" type="doc">
      <dgm:prSet loTypeId="urn:microsoft.com/office/officeart/2005/8/layout/vList6" loCatId="process" qsTypeId="urn:microsoft.com/office/officeart/2005/8/quickstyle/3d3" qsCatId="3D" csTypeId="urn:microsoft.com/office/officeart/2005/8/colors/accent1_2" csCatId="accent1" phldr="1"/>
      <dgm:spPr/>
      <dgm:t>
        <a:bodyPr/>
        <a:lstStyle/>
        <a:p>
          <a:endParaRPr lang="id-ID"/>
        </a:p>
      </dgm:t>
    </dgm:pt>
    <dgm:pt modelId="{40F10F43-6D3C-4FA8-BE98-953826727543}" type="pres">
      <dgm:prSet presAssocID="{0ECF7FB8-B102-44B7-8F3D-0A7CF27998D8}" presName="Name0" presStyleCnt="0">
        <dgm:presLayoutVars>
          <dgm:dir/>
          <dgm:animLvl val="lvl"/>
          <dgm:resizeHandles/>
        </dgm:presLayoutVars>
      </dgm:prSet>
      <dgm:spPr/>
    </dgm:pt>
  </dgm:ptLst>
  <dgm:cxnLst>
    <dgm:cxn modelId="{7E984CA4-833F-4A4D-AC71-B18C3FE68A2D}" type="presOf" srcId="{0ECF7FB8-B102-44B7-8F3D-0A7CF27998D8}" destId="{40F10F43-6D3C-4FA8-BE98-953826727543}" srcOrd="0"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g>
</file>

<file path=ppt/media/image10.jpg>
</file>

<file path=ppt/media/image11.jpg>
</file>

<file path=ppt/media/image12.jpeg>
</file>

<file path=ppt/media/image13.jpg>
</file>

<file path=ppt/media/image14.jpeg>
</file>

<file path=ppt/media/image15.png>
</file>

<file path=ppt/media/image16.png>
</file>

<file path=ppt/media/image17.jpeg>
</file>

<file path=ppt/media/image18.jpeg>
</file>

<file path=ppt/media/image19.jpeg>
</file>

<file path=ppt/media/image2.png>
</file>

<file path=ppt/media/image20.jpeg>
</file>

<file path=ppt/media/image21.png>
</file>

<file path=ppt/media/image22.png>
</file>

<file path=ppt/media/image23.png>
</file>

<file path=ppt/media/image24.jpeg>
</file>

<file path=ppt/media/image25.jpe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jpg>
</file>

<file path=ppt/media/image34.png>
</file>

<file path=ppt/media/image4.jpg>
</file>

<file path=ppt/media/image5.jpg>
</file>

<file path=ppt/media/image6.jpg>
</file>

<file path=ppt/media/image7.jpg>
</file>

<file path=ppt/media/image8.jpg>
</file>

<file path=ppt/media/image9.jf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E7955F-F91E-4769-AEC7-68E2E38134A4}" type="datetimeFigureOut">
              <a:rPr lang="id-ID" smtClean="0"/>
              <a:t>01/07/2020</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BFD540-9713-437D-8E39-E0D7DD3FDDBE}" type="slidenum">
              <a:rPr lang="id-ID" smtClean="0"/>
              <a:t>‹#›</a:t>
            </a:fld>
            <a:endParaRPr lang="id-ID"/>
          </a:p>
        </p:txBody>
      </p:sp>
    </p:spTree>
    <p:extLst>
      <p:ext uri="{BB962C8B-B14F-4D97-AF65-F5344CB8AC3E}">
        <p14:creationId xmlns:p14="http://schemas.microsoft.com/office/powerpoint/2010/main" val="330266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D9D24-9693-4A57-BE49-0805781426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d-ID"/>
          </a:p>
        </p:txBody>
      </p:sp>
      <p:sp>
        <p:nvSpPr>
          <p:cNvPr id="3" name="Subtitle 2">
            <a:extLst>
              <a:ext uri="{FF2B5EF4-FFF2-40B4-BE49-F238E27FC236}">
                <a16:creationId xmlns:a16="http://schemas.microsoft.com/office/drawing/2014/main" id="{4022345F-7E86-4607-B471-6BA45BD884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d-ID"/>
          </a:p>
        </p:txBody>
      </p:sp>
      <p:sp>
        <p:nvSpPr>
          <p:cNvPr id="4" name="Date Placeholder 3">
            <a:extLst>
              <a:ext uri="{FF2B5EF4-FFF2-40B4-BE49-F238E27FC236}">
                <a16:creationId xmlns:a16="http://schemas.microsoft.com/office/drawing/2014/main" id="{CB99EB84-4F51-4EA8-9D7F-F8012F48CEAB}"/>
              </a:ext>
            </a:extLst>
          </p:cNvPr>
          <p:cNvSpPr>
            <a:spLocks noGrp="1"/>
          </p:cNvSpPr>
          <p:nvPr>
            <p:ph type="dt" sz="half" idx="10"/>
          </p:nvPr>
        </p:nvSpPr>
        <p:spPr/>
        <p:txBody>
          <a:bodyPr/>
          <a:lstStyle/>
          <a:p>
            <a:fld id="{EE9DC3C4-221D-4AFA-B416-6253FB4D4579}" type="datetime1">
              <a:rPr lang="id-ID" smtClean="0"/>
              <a:t>01/07/2020</a:t>
            </a:fld>
            <a:endParaRPr lang="id-ID"/>
          </a:p>
        </p:txBody>
      </p:sp>
      <p:sp>
        <p:nvSpPr>
          <p:cNvPr id="5" name="Footer Placeholder 4">
            <a:extLst>
              <a:ext uri="{FF2B5EF4-FFF2-40B4-BE49-F238E27FC236}">
                <a16:creationId xmlns:a16="http://schemas.microsoft.com/office/drawing/2014/main" id="{41CC7660-3D9E-410B-A6CF-22D6270F4DAA}"/>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7B7E95B8-29DE-4B5D-A925-91ABEEDF91DA}"/>
              </a:ext>
            </a:extLst>
          </p:cNvPr>
          <p:cNvSpPr>
            <a:spLocks noGrp="1"/>
          </p:cNvSpPr>
          <p:nvPr>
            <p:ph type="sldNum" sz="quarter" idx="12"/>
          </p:nvPr>
        </p:nvSpPr>
        <p:spPr/>
        <p:txBody>
          <a:bodyPr/>
          <a:lstStyle/>
          <a:p>
            <a:fld id="{C48E5F1F-FBBF-48AC-ABF6-7E9E0E45B9D8}" type="slidenum">
              <a:rPr lang="id-ID" smtClean="0"/>
              <a:t>‹#›</a:t>
            </a:fld>
            <a:endParaRPr lang="id-ID"/>
          </a:p>
        </p:txBody>
      </p:sp>
    </p:spTree>
    <p:extLst>
      <p:ext uri="{BB962C8B-B14F-4D97-AF65-F5344CB8AC3E}">
        <p14:creationId xmlns:p14="http://schemas.microsoft.com/office/powerpoint/2010/main" val="792371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EC827-E5B9-4B1F-9815-BE532C16B51B}"/>
              </a:ext>
            </a:extLst>
          </p:cNvPr>
          <p:cNvSpPr>
            <a:spLocks noGrp="1"/>
          </p:cNvSpPr>
          <p:nvPr>
            <p:ph type="title"/>
          </p:nvPr>
        </p:nvSpPr>
        <p:spPr/>
        <p:txBody>
          <a:bodyPr/>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43FEA78F-75D8-4D7D-BFFB-A7F5B35860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416E7CB3-908C-4AD9-988F-FF6B57FEB30C}"/>
              </a:ext>
            </a:extLst>
          </p:cNvPr>
          <p:cNvSpPr>
            <a:spLocks noGrp="1"/>
          </p:cNvSpPr>
          <p:nvPr>
            <p:ph type="dt" sz="half" idx="10"/>
          </p:nvPr>
        </p:nvSpPr>
        <p:spPr/>
        <p:txBody>
          <a:bodyPr/>
          <a:lstStyle/>
          <a:p>
            <a:fld id="{79F36CFF-F9A1-4F30-A426-0912B0CF741D}" type="datetime1">
              <a:rPr lang="id-ID" smtClean="0"/>
              <a:t>01/07/2020</a:t>
            </a:fld>
            <a:endParaRPr lang="id-ID"/>
          </a:p>
        </p:txBody>
      </p:sp>
      <p:sp>
        <p:nvSpPr>
          <p:cNvPr id="5" name="Footer Placeholder 4">
            <a:extLst>
              <a:ext uri="{FF2B5EF4-FFF2-40B4-BE49-F238E27FC236}">
                <a16:creationId xmlns:a16="http://schemas.microsoft.com/office/drawing/2014/main" id="{8B50DEE6-6191-4E9B-9CD5-D2C02EE32E44}"/>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5FD4C729-7D68-42F6-B39B-4013DC0B3E90}"/>
              </a:ext>
            </a:extLst>
          </p:cNvPr>
          <p:cNvSpPr>
            <a:spLocks noGrp="1"/>
          </p:cNvSpPr>
          <p:nvPr>
            <p:ph type="sldNum" sz="quarter" idx="12"/>
          </p:nvPr>
        </p:nvSpPr>
        <p:spPr/>
        <p:txBody>
          <a:bodyPr/>
          <a:lstStyle/>
          <a:p>
            <a:fld id="{C48E5F1F-FBBF-48AC-ABF6-7E9E0E45B9D8}" type="slidenum">
              <a:rPr lang="id-ID" smtClean="0"/>
              <a:t>‹#›</a:t>
            </a:fld>
            <a:endParaRPr lang="id-ID"/>
          </a:p>
        </p:txBody>
      </p:sp>
    </p:spTree>
    <p:extLst>
      <p:ext uri="{BB962C8B-B14F-4D97-AF65-F5344CB8AC3E}">
        <p14:creationId xmlns:p14="http://schemas.microsoft.com/office/powerpoint/2010/main" val="42755331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4E07AA-BE7A-4782-99F3-2B4D7A0F11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30D9302C-54D6-4DA9-9D62-8BDEA5562C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90A0CDAE-9117-4334-807F-5F513B8B4C45}"/>
              </a:ext>
            </a:extLst>
          </p:cNvPr>
          <p:cNvSpPr>
            <a:spLocks noGrp="1"/>
          </p:cNvSpPr>
          <p:nvPr>
            <p:ph type="dt" sz="half" idx="10"/>
          </p:nvPr>
        </p:nvSpPr>
        <p:spPr/>
        <p:txBody>
          <a:bodyPr/>
          <a:lstStyle/>
          <a:p>
            <a:fld id="{5305C0C0-4BD0-47C5-A16E-9A4BED560919}" type="datetime1">
              <a:rPr lang="id-ID" smtClean="0"/>
              <a:t>01/07/2020</a:t>
            </a:fld>
            <a:endParaRPr lang="id-ID"/>
          </a:p>
        </p:txBody>
      </p:sp>
      <p:sp>
        <p:nvSpPr>
          <p:cNvPr id="5" name="Footer Placeholder 4">
            <a:extLst>
              <a:ext uri="{FF2B5EF4-FFF2-40B4-BE49-F238E27FC236}">
                <a16:creationId xmlns:a16="http://schemas.microsoft.com/office/drawing/2014/main" id="{2DE05236-5F60-4FC9-B14A-CB88AFC241D0}"/>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1A7BCA0F-3C82-41E5-8A1B-8BA55F96D8D0}"/>
              </a:ext>
            </a:extLst>
          </p:cNvPr>
          <p:cNvSpPr>
            <a:spLocks noGrp="1"/>
          </p:cNvSpPr>
          <p:nvPr>
            <p:ph type="sldNum" sz="quarter" idx="12"/>
          </p:nvPr>
        </p:nvSpPr>
        <p:spPr/>
        <p:txBody>
          <a:bodyPr/>
          <a:lstStyle/>
          <a:p>
            <a:fld id="{C48E5F1F-FBBF-48AC-ABF6-7E9E0E45B9D8}" type="slidenum">
              <a:rPr lang="id-ID" smtClean="0"/>
              <a:t>‹#›</a:t>
            </a:fld>
            <a:endParaRPr lang="id-ID"/>
          </a:p>
        </p:txBody>
      </p:sp>
    </p:spTree>
    <p:extLst>
      <p:ext uri="{BB962C8B-B14F-4D97-AF65-F5344CB8AC3E}">
        <p14:creationId xmlns:p14="http://schemas.microsoft.com/office/powerpoint/2010/main" val="42497387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36784-9596-458D-8623-80F6276E65EC}"/>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72010399-D315-4139-B1D7-A35BC3A0AEB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E798C161-3A30-4560-99DA-806E0382C584}"/>
              </a:ext>
            </a:extLst>
          </p:cNvPr>
          <p:cNvSpPr>
            <a:spLocks noGrp="1"/>
          </p:cNvSpPr>
          <p:nvPr>
            <p:ph type="dt" sz="half" idx="10"/>
          </p:nvPr>
        </p:nvSpPr>
        <p:spPr/>
        <p:txBody>
          <a:bodyPr/>
          <a:lstStyle/>
          <a:p>
            <a:fld id="{AE6CC502-4E2F-4622-9F9E-64AADDA21EFB}" type="datetime1">
              <a:rPr lang="id-ID" smtClean="0"/>
              <a:t>01/07/2020</a:t>
            </a:fld>
            <a:endParaRPr lang="id-ID"/>
          </a:p>
        </p:txBody>
      </p:sp>
      <p:sp>
        <p:nvSpPr>
          <p:cNvPr id="5" name="Footer Placeholder 4">
            <a:extLst>
              <a:ext uri="{FF2B5EF4-FFF2-40B4-BE49-F238E27FC236}">
                <a16:creationId xmlns:a16="http://schemas.microsoft.com/office/drawing/2014/main" id="{C16AD7D1-3050-42D3-87CA-20C93F275024}"/>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EB9DE9B6-394C-4922-A56B-6E5B0A3045C9}"/>
              </a:ext>
            </a:extLst>
          </p:cNvPr>
          <p:cNvSpPr>
            <a:spLocks noGrp="1"/>
          </p:cNvSpPr>
          <p:nvPr>
            <p:ph type="sldNum" sz="quarter" idx="12"/>
          </p:nvPr>
        </p:nvSpPr>
        <p:spPr/>
        <p:txBody>
          <a:bodyPr/>
          <a:lstStyle/>
          <a:p>
            <a:fld id="{C48E5F1F-FBBF-48AC-ABF6-7E9E0E45B9D8}" type="slidenum">
              <a:rPr lang="id-ID" smtClean="0"/>
              <a:t>‹#›</a:t>
            </a:fld>
            <a:endParaRPr lang="id-ID"/>
          </a:p>
        </p:txBody>
      </p:sp>
    </p:spTree>
    <p:extLst>
      <p:ext uri="{BB962C8B-B14F-4D97-AF65-F5344CB8AC3E}">
        <p14:creationId xmlns:p14="http://schemas.microsoft.com/office/powerpoint/2010/main" val="1061658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1A8F6-F530-48F5-B512-2FAC03E41B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d-ID"/>
          </a:p>
        </p:txBody>
      </p:sp>
      <p:sp>
        <p:nvSpPr>
          <p:cNvPr id="3" name="Text Placeholder 2">
            <a:extLst>
              <a:ext uri="{FF2B5EF4-FFF2-40B4-BE49-F238E27FC236}">
                <a16:creationId xmlns:a16="http://schemas.microsoft.com/office/drawing/2014/main" id="{673E09CF-3245-4B96-A1D9-A332772693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EB23010-130D-4D87-A44A-970924679BE9}"/>
              </a:ext>
            </a:extLst>
          </p:cNvPr>
          <p:cNvSpPr>
            <a:spLocks noGrp="1"/>
          </p:cNvSpPr>
          <p:nvPr>
            <p:ph type="dt" sz="half" idx="10"/>
          </p:nvPr>
        </p:nvSpPr>
        <p:spPr/>
        <p:txBody>
          <a:bodyPr/>
          <a:lstStyle/>
          <a:p>
            <a:fld id="{708DDF10-F3B9-4018-AC75-91C4F13CAD17}" type="datetime1">
              <a:rPr lang="id-ID" smtClean="0"/>
              <a:t>01/07/2020</a:t>
            </a:fld>
            <a:endParaRPr lang="id-ID"/>
          </a:p>
        </p:txBody>
      </p:sp>
      <p:sp>
        <p:nvSpPr>
          <p:cNvPr id="5" name="Footer Placeholder 4">
            <a:extLst>
              <a:ext uri="{FF2B5EF4-FFF2-40B4-BE49-F238E27FC236}">
                <a16:creationId xmlns:a16="http://schemas.microsoft.com/office/drawing/2014/main" id="{47DD9332-59B9-4777-8D13-A630951DC5B4}"/>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D1972DF4-DE9D-40B0-B620-B49FF36B64A5}"/>
              </a:ext>
            </a:extLst>
          </p:cNvPr>
          <p:cNvSpPr>
            <a:spLocks noGrp="1"/>
          </p:cNvSpPr>
          <p:nvPr>
            <p:ph type="sldNum" sz="quarter" idx="12"/>
          </p:nvPr>
        </p:nvSpPr>
        <p:spPr/>
        <p:txBody>
          <a:bodyPr/>
          <a:lstStyle/>
          <a:p>
            <a:fld id="{C48E5F1F-FBBF-48AC-ABF6-7E9E0E45B9D8}" type="slidenum">
              <a:rPr lang="id-ID" smtClean="0"/>
              <a:t>‹#›</a:t>
            </a:fld>
            <a:endParaRPr lang="id-ID"/>
          </a:p>
        </p:txBody>
      </p:sp>
    </p:spTree>
    <p:extLst>
      <p:ext uri="{BB962C8B-B14F-4D97-AF65-F5344CB8AC3E}">
        <p14:creationId xmlns:p14="http://schemas.microsoft.com/office/powerpoint/2010/main" val="2906219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8C8DC-A336-4992-9696-397139BC207E}"/>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72A3B74D-52EB-436A-9EF9-F6AAE8BF84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Content Placeholder 3">
            <a:extLst>
              <a:ext uri="{FF2B5EF4-FFF2-40B4-BE49-F238E27FC236}">
                <a16:creationId xmlns:a16="http://schemas.microsoft.com/office/drawing/2014/main" id="{76549B1C-9198-44E3-AF01-3343A517F7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Date Placeholder 4">
            <a:extLst>
              <a:ext uri="{FF2B5EF4-FFF2-40B4-BE49-F238E27FC236}">
                <a16:creationId xmlns:a16="http://schemas.microsoft.com/office/drawing/2014/main" id="{74A2B771-776D-4C9A-9F54-B60676D07501}"/>
              </a:ext>
            </a:extLst>
          </p:cNvPr>
          <p:cNvSpPr>
            <a:spLocks noGrp="1"/>
          </p:cNvSpPr>
          <p:nvPr>
            <p:ph type="dt" sz="half" idx="10"/>
          </p:nvPr>
        </p:nvSpPr>
        <p:spPr/>
        <p:txBody>
          <a:bodyPr/>
          <a:lstStyle/>
          <a:p>
            <a:fld id="{AAED18BB-02D3-42C5-8E24-AE5967AFA020}" type="datetime1">
              <a:rPr lang="id-ID" smtClean="0"/>
              <a:t>01/07/2020</a:t>
            </a:fld>
            <a:endParaRPr lang="id-ID"/>
          </a:p>
        </p:txBody>
      </p:sp>
      <p:sp>
        <p:nvSpPr>
          <p:cNvPr id="6" name="Footer Placeholder 5">
            <a:extLst>
              <a:ext uri="{FF2B5EF4-FFF2-40B4-BE49-F238E27FC236}">
                <a16:creationId xmlns:a16="http://schemas.microsoft.com/office/drawing/2014/main" id="{1A483025-E319-4D68-8CA9-DC846CBB1DA7}"/>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CBE9E5DD-D71E-459A-B594-7816C4B80C56}"/>
              </a:ext>
            </a:extLst>
          </p:cNvPr>
          <p:cNvSpPr>
            <a:spLocks noGrp="1"/>
          </p:cNvSpPr>
          <p:nvPr>
            <p:ph type="sldNum" sz="quarter" idx="12"/>
          </p:nvPr>
        </p:nvSpPr>
        <p:spPr/>
        <p:txBody>
          <a:bodyPr/>
          <a:lstStyle/>
          <a:p>
            <a:fld id="{C48E5F1F-FBBF-48AC-ABF6-7E9E0E45B9D8}" type="slidenum">
              <a:rPr lang="id-ID" smtClean="0"/>
              <a:t>‹#›</a:t>
            </a:fld>
            <a:endParaRPr lang="id-ID"/>
          </a:p>
        </p:txBody>
      </p:sp>
    </p:spTree>
    <p:extLst>
      <p:ext uri="{BB962C8B-B14F-4D97-AF65-F5344CB8AC3E}">
        <p14:creationId xmlns:p14="http://schemas.microsoft.com/office/powerpoint/2010/main" val="2070357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1D109-0C6B-4B6E-8520-4304031AEEF4}"/>
              </a:ext>
            </a:extLst>
          </p:cNvPr>
          <p:cNvSpPr>
            <a:spLocks noGrp="1"/>
          </p:cNvSpPr>
          <p:nvPr>
            <p:ph type="title"/>
          </p:nvPr>
        </p:nvSpPr>
        <p:spPr>
          <a:xfrm>
            <a:off x="839788" y="365125"/>
            <a:ext cx="10515600" cy="1325563"/>
          </a:xfrm>
        </p:spPr>
        <p:txBody>
          <a:bodyPr/>
          <a:lstStyle/>
          <a:p>
            <a:r>
              <a:rPr lang="en-US"/>
              <a:t>Click to edit Master title style</a:t>
            </a:r>
            <a:endParaRPr lang="id-ID"/>
          </a:p>
        </p:txBody>
      </p:sp>
      <p:sp>
        <p:nvSpPr>
          <p:cNvPr id="3" name="Text Placeholder 2">
            <a:extLst>
              <a:ext uri="{FF2B5EF4-FFF2-40B4-BE49-F238E27FC236}">
                <a16:creationId xmlns:a16="http://schemas.microsoft.com/office/drawing/2014/main" id="{2DE30C6C-C4B3-432C-A205-01FD95F0FB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A51E3A-D6EC-426F-A31F-7299B8A66C5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Text Placeholder 4">
            <a:extLst>
              <a:ext uri="{FF2B5EF4-FFF2-40B4-BE49-F238E27FC236}">
                <a16:creationId xmlns:a16="http://schemas.microsoft.com/office/drawing/2014/main" id="{E7EAB546-7ABA-4A8E-B4EA-0EE627BB451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834F14-DD7C-4A20-BD62-89D114823A6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7" name="Date Placeholder 6">
            <a:extLst>
              <a:ext uri="{FF2B5EF4-FFF2-40B4-BE49-F238E27FC236}">
                <a16:creationId xmlns:a16="http://schemas.microsoft.com/office/drawing/2014/main" id="{6238A720-7508-41C7-8F00-B419233CB93A}"/>
              </a:ext>
            </a:extLst>
          </p:cNvPr>
          <p:cNvSpPr>
            <a:spLocks noGrp="1"/>
          </p:cNvSpPr>
          <p:nvPr>
            <p:ph type="dt" sz="half" idx="10"/>
          </p:nvPr>
        </p:nvSpPr>
        <p:spPr/>
        <p:txBody>
          <a:bodyPr/>
          <a:lstStyle/>
          <a:p>
            <a:fld id="{FCAAAEFA-0F9F-4E75-ACEB-78D716A7AB0D}" type="datetime1">
              <a:rPr lang="id-ID" smtClean="0"/>
              <a:t>01/07/2020</a:t>
            </a:fld>
            <a:endParaRPr lang="id-ID"/>
          </a:p>
        </p:txBody>
      </p:sp>
      <p:sp>
        <p:nvSpPr>
          <p:cNvPr id="8" name="Footer Placeholder 7">
            <a:extLst>
              <a:ext uri="{FF2B5EF4-FFF2-40B4-BE49-F238E27FC236}">
                <a16:creationId xmlns:a16="http://schemas.microsoft.com/office/drawing/2014/main" id="{35302347-DB95-4BB5-93E5-97B72C82D8B5}"/>
              </a:ext>
            </a:extLst>
          </p:cNvPr>
          <p:cNvSpPr>
            <a:spLocks noGrp="1"/>
          </p:cNvSpPr>
          <p:nvPr>
            <p:ph type="ftr" sz="quarter" idx="11"/>
          </p:nvPr>
        </p:nvSpPr>
        <p:spPr/>
        <p:txBody>
          <a:bodyPr/>
          <a:lstStyle/>
          <a:p>
            <a:endParaRPr lang="id-ID"/>
          </a:p>
        </p:txBody>
      </p:sp>
      <p:sp>
        <p:nvSpPr>
          <p:cNvPr id="9" name="Slide Number Placeholder 8">
            <a:extLst>
              <a:ext uri="{FF2B5EF4-FFF2-40B4-BE49-F238E27FC236}">
                <a16:creationId xmlns:a16="http://schemas.microsoft.com/office/drawing/2014/main" id="{E5907A5A-6AE3-4982-A96F-CDF1E6CA99FE}"/>
              </a:ext>
            </a:extLst>
          </p:cNvPr>
          <p:cNvSpPr>
            <a:spLocks noGrp="1"/>
          </p:cNvSpPr>
          <p:nvPr>
            <p:ph type="sldNum" sz="quarter" idx="12"/>
          </p:nvPr>
        </p:nvSpPr>
        <p:spPr/>
        <p:txBody>
          <a:bodyPr/>
          <a:lstStyle/>
          <a:p>
            <a:fld id="{C48E5F1F-FBBF-48AC-ABF6-7E9E0E45B9D8}" type="slidenum">
              <a:rPr lang="id-ID" smtClean="0"/>
              <a:t>‹#›</a:t>
            </a:fld>
            <a:endParaRPr lang="id-ID"/>
          </a:p>
        </p:txBody>
      </p:sp>
    </p:spTree>
    <p:extLst>
      <p:ext uri="{BB962C8B-B14F-4D97-AF65-F5344CB8AC3E}">
        <p14:creationId xmlns:p14="http://schemas.microsoft.com/office/powerpoint/2010/main" val="1512637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6D03E-DCED-424B-8B25-39300A4CFD6B}"/>
              </a:ext>
            </a:extLst>
          </p:cNvPr>
          <p:cNvSpPr>
            <a:spLocks noGrp="1"/>
          </p:cNvSpPr>
          <p:nvPr>
            <p:ph type="title"/>
          </p:nvPr>
        </p:nvSpPr>
        <p:spPr/>
        <p:txBody>
          <a:bodyPr/>
          <a:lstStyle/>
          <a:p>
            <a:r>
              <a:rPr lang="en-US"/>
              <a:t>Click to edit Master title style</a:t>
            </a:r>
            <a:endParaRPr lang="id-ID"/>
          </a:p>
        </p:txBody>
      </p:sp>
      <p:sp>
        <p:nvSpPr>
          <p:cNvPr id="3" name="Date Placeholder 2">
            <a:extLst>
              <a:ext uri="{FF2B5EF4-FFF2-40B4-BE49-F238E27FC236}">
                <a16:creationId xmlns:a16="http://schemas.microsoft.com/office/drawing/2014/main" id="{83F3473B-A858-4983-B31A-99357BCE1F7D}"/>
              </a:ext>
            </a:extLst>
          </p:cNvPr>
          <p:cNvSpPr>
            <a:spLocks noGrp="1"/>
          </p:cNvSpPr>
          <p:nvPr>
            <p:ph type="dt" sz="half" idx="10"/>
          </p:nvPr>
        </p:nvSpPr>
        <p:spPr/>
        <p:txBody>
          <a:bodyPr/>
          <a:lstStyle/>
          <a:p>
            <a:fld id="{7536D8DD-8F36-4649-A321-D7B46CFFA385}" type="datetime1">
              <a:rPr lang="id-ID" smtClean="0"/>
              <a:t>01/07/2020</a:t>
            </a:fld>
            <a:endParaRPr lang="id-ID"/>
          </a:p>
        </p:txBody>
      </p:sp>
      <p:sp>
        <p:nvSpPr>
          <p:cNvPr id="4" name="Footer Placeholder 3">
            <a:extLst>
              <a:ext uri="{FF2B5EF4-FFF2-40B4-BE49-F238E27FC236}">
                <a16:creationId xmlns:a16="http://schemas.microsoft.com/office/drawing/2014/main" id="{F1A44213-957D-4839-8ECD-552F07556D7E}"/>
              </a:ext>
            </a:extLst>
          </p:cNvPr>
          <p:cNvSpPr>
            <a:spLocks noGrp="1"/>
          </p:cNvSpPr>
          <p:nvPr>
            <p:ph type="ftr" sz="quarter" idx="11"/>
          </p:nvPr>
        </p:nvSpPr>
        <p:spPr/>
        <p:txBody>
          <a:bodyPr/>
          <a:lstStyle/>
          <a:p>
            <a:endParaRPr lang="id-ID"/>
          </a:p>
        </p:txBody>
      </p:sp>
      <p:sp>
        <p:nvSpPr>
          <p:cNvPr id="5" name="Slide Number Placeholder 4">
            <a:extLst>
              <a:ext uri="{FF2B5EF4-FFF2-40B4-BE49-F238E27FC236}">
                <a16:creationId xmlns:a16="http://schemas.microsoft.com/office/drawing/2014/main" id="{18155B91-A660-48E9-9B3F-CD0642887B6F}"/>
              </a:ext>
            </a:extLst>
          </p:cNvPr>
          <p:cNvSpPr>
            <a:spLocks noGrp="1"/>
          </p:cNvSpPr>
          <p:nvPr>
            <p:ph type="sldNum" sz="quarter" idx="12"/>
          </p:nvPr>
        </p:nvSpPr>
        <p:spPr/>
        <p:txBody>
          <a:bodyPr/>
          <a:lstStyle/>
          <a:p>
            <a:fld id="{C48E5F1F-FBBF-48AC-ABF6-7E9E0E45B9D8}" type="slidenum">
              <a:rPr lang="id-ID" smtClean="0"/>
              <a:t>‹#›</a:t>
            </a:fld>
            <a:endParaRPr lang="id-ID"/>
          </a:p>
        </p:txBody>
      </p:sp>
    </p:spTree>
    <p:extLst>
      <p:ext uri="{BB962C8B-B14F-4D97-AF65-F5344CB8AC3E}">
        <p14:creationId xmlns:p14="http://schemas.microsoft.com/office/powerpoint/2010/main" val="876758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D9BC18-C8B5-418A-8FAD-68C631E94866}"/>
              </a:ext>
            </a:extLst>
          </p:cNvPr>
          <p:cNvSpPr>
            <a:spLocks noGrp="1"/>
          </p:cNvSpPr>
          <p:nvPr>
            <p:ph type="dt" sz="half" idx="10"/>
          </p:nvPr>
        </p:nvSpPr>
        <p:spPr/>
        <p:txBody>
          <a:bodyPr/>
          <a:lstStyle/>
          <a:p>
            <a:fld id="{F9B14616-1E95-4E2D-B24F-922AA8ACCAAB}" type="datetime1">
              <a:rPr lang="id-ID" smtClean="0"/>
              <a:t>01/07/2020</a:t>
            </a:fld>
            <a:endParaRPr lang="id-ID"/>
          </a:p>
        </p:txBody>
      </p:sp>
      <p:sp>
        <p:nvSpPr>
          <p:cNvPr id="3" name="Footer Placeholder 2">
            <a:extLst>
              <a:ext uri="{FF2B5EF4-FFF2-40B4-BE49-F238E27FC236}">
                <a16:creationId xmlns:a16="http://schemas.microsoft.com/office/drawing/2014/main" id="{37B69154-675F-4225-A81B-D7601E59FB93}"/>
              </a:ext>
            </a:extLst>
          </p:cNvPr>
          <p:cNvSpPr>
            <a:spLocks noGrp="1"/>
          </p:cNvSpPr>
          <p:nvPr>
            <p:ph type="ftr" sz="quarter" idx="11"/>
          </p:nvPr>
        </p:nvSpPr>
        <p:spPr/>
        <p:txBody>
          <a:bodyPr/>
          <a:lstStyle/>
          <a:p>
            <a:endParaRPr lang="id-ID"/>
          </a:p>
        </p:txBody>
      </p:sp>
      <p:sp>
        <p:nvSpPr>
          <p:cNvPr id="4" name="Slide Number Placeholder 3">
            <a:extLst>
              <a:ext uri="{FF2B5EF4-FFF2-40B4-BE49-F238E27FC236}">
                <a16:creationId xmlns:a16="http://schemas.microsoft.com/office/drawing/2014/main" id="{D48BAAB1-AC45-4FBD-A843-0B407AA24A43}"/>
              </a:ext>
            </a:extLst>
          </p:cNvPr>
          <p:cNvSpPr>
            <a:spLocks noGrp="1"/>
          </p:cNvSpPr>
          <p:nvPr>
            <p:ph type="sldNum" sz="quarter" idx="12"/>
          </p:nvPr>
        </p:nvSpPr>
        <p:spPr/>
        <p:txBody>
          <a:bodyPr/>
          <a:lstStyle/>
          <a:p>
            <a:fld id="{C48E5F1F-FBBF-48AC-ABF6-7E9E0E45B9D8}" type="slidenum">
              <a:rPr lang="id-ID" smtClean="0"/>
              <a:t>‹#›</a:t>
            </a:fld>
            <a:endParaRPr lang="id-ID"/>
          </a:p>
        </p:txBody>
      </p:sp>
    </p:spTree>
    <p:extLst>
      <p:ext uri="{BB962C8B-B14F-4D97-AF65-F5344CB8AC3E}">
        <p14:creationId xmlns:p14="http://schemas.microsoft.com/office/powerpoint/2010/main" val="38469033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BFA8E-FD88-452C-9772-E437957FD2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Content Placeholder 2">
            <a:extLst>
              <a:ext uri="{FF2B5EF4-FFF2-40B4-BE49-F238E27FC236}">
                <a16:creationId xmlns:a16="http://schemas.microsoft.com/office/drawing/2014/main" id="{556D7A8B-A3EF-454E-8227-127CFCBC9B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Text Placeholder 3">
            <a:extLst>
              <a:ext uri="{FF2B5EF4-FFF2-40B4-BE49-F238E27FC236}">
                <a16:creationId xmlns:a16="http://schemas.microsoft.com/office/drawing/2014/main" id="{8213E26F-6D48-4D6B-8A64-AE58835BB7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23893B-F44B-472A-954B-E3F5D99360AE}"/>
              </a:ext>
            </a:extLst>
          </p:cNvPr>
          <p:cNvSpPr>
            <a:spLocks noGrp="1"/>
          </p:cNvSpPr>
          <p:nvPr>
            <p:ph type="dt" sz="half" idx="10"/>
          </p:nvPr>
        </p:nvSpPr>
        <p:spPr/>
        <p:txBody>
          <a:bodyPr/>
          <a:lstStyle/>
          <a:p>
            <a:fld id="{5D64E3C6-C847-4A54-AA56-6F2A696AA71B}" type="datetime1">
              <a:rPr lang="id-ID" smtClean="0"/>
              <a:t>01/07/2020</a:t>
            </a:fld>
            <a:endParaRPr lang="id-ID"/>
          </a:p>
        </p:txBody>
      </p:sp>
      <p:sp>
        <p:nvSpPr>
          <p:cNvPr id="6" name="Footer Placeholder 5">
            <a:extLst>
              <a:ext uri="{FF2B5EF4-FFF2-40B4-BE49-F238E27FC236}">
                <a16:creationId xmlns:a16="http://schemas.microsoft.com/office/drawing/2014/main" id="{F3DE255B-7AE7-4ED0-84D9-99F82941A007}"/>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045640D4-2DA7-4922-A38F-73F3B1EF10FE}"/>
              </a:ext>
            </a:extLst>
          </p:cNvPr>
          <p:cNvSpPr>
            <a:spLocks noGrp="1"/>
          </p:cNvSpPr>
          <p:nvPr>
            <p:ph type="sldNum" sz="quarter" idx="12"/>
          </p:nvPr>
        </p:nvSpPr>
        <p:spPr/>
        <p:txBody>
          <a:bodyPr/>
          <a:lstStyle/>
          <a:p>
            <a:fld id="{C48E5F1F-FBBF-48AC-ABF6-7E9E0E45B9D8}" type="slidenum">
              <a:rPr lang="id-ID" smtClean="0"/>
              <a:t>‹#›</a:t>
            </a:fld>
            <a:endParaRPr lang="id-ID"/>
          </a:p>
        </p:txBody>
      </p:sp>
    </p:spTree>
    <p:extLst>
      <p:ext uri="{BB962C8B-B14F-4D97-AF65-F5344CB8AC3E}">
        <p14:creationId xmlns:p14="http://schemas.microsoft.com/office/powerpoint/2010/main" val="437644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F24B6-DAC6-4AE5-8D34-9C0C751CEC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Picture Placeholder 2">
            <a:extLst>
              <a:ext uri="{FF2B5EF4-FFF2-40B4-BE49-F238E27FC236}">
                <a16:creationId xmlns:a16="http://schemas.microsoft.com/office/drawing/2014/main" id="{E1B8318E-3049-458D-AE87-58622FEFEB9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a:extLst>
              <a:ext uri="{FF2B5EF4-FFF2-40B4-BE49-F238E27FC236}">
                <a16:creationId xmlns:a16="http://schemas.microsoft.com/office/drawing/2014/main" id="{CD0FB435-C081-4A69-B9B8-79DA5BF698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A559F6-BDD8-4C46-8E75-64E16BDD37D2}"/>
              </a:ext>
            </a:extLst>
          </p:cNvPr>
          <p:cNvSpPr>
            <a:spLocks noGrp="1"/>
          </p:cNvSpPr>
          <p:nvPr>
            <p:ph type="dt" sz="half" idx="10"/>
          </p:nvPr>
        </p:nvSpPr>
        <p:spPr/>
        <p:txBody>
          <a:bodyPr/>
          <a:lstStyle/>
          <a:p>
            <a:fld id="{8187000A-2A2F-4489-969E-022FF0D392D0}" type="datetime1">
              <a:rPr lang="id-ID" smtClean="0"/>
              <a:t>01/07/2020</a:t>
            </a:fld>
            <a:endParaRPr lang="id-ID"/>
          </a:p>
        </p:txBody>
      </p:sp>
      <p:sp>
        <p:nvSpPr>
          <p:cNvPr id="6" name="Footer Placeholder 5">
            <a:extLst>
              <a:ext uri="{FF2B5EF4-FFF2-40B4-BE49-F238E27FC236}">
                <a16:creationId xmlns:a16="http://schemas.microsoft.com/office/drawing/2014/main" id="{C33C289F-F05E-48E9-A1AD-9578E81C11CC}"/>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8ED6576C-B917-4459-B905-42F7FB5AFF91}"/>
              </a:ext>
            </a:extLst>
          </p:cNvPr>
          <p:cNvSpPr>
            <a:spLocks noGrp="1"/>
          </p:cNvSpPr>
          <p:nvPr>
            <p:ph type="sldNum" sz="quarter" idx="12"/>
          </p:nvPr>
        </p:nvSpPr>
        <p:spPr/>
        <p:txBody>
          <a:bodyPr/>
          <a:lstStyle/>
          <a:p>
            <a:fld id="{C48E5F1F-FBBF-48AC-ABF6-7E9E0E45B9D8}" type="slidenum">
              <a:rPr lang="id-ID" smtClean="0"/>
              <a:t>‹#›</a:t>
            </a:fld>
            <a:endParaRPr lang="id-ID"/>
          </a:p>
        </p:txBody>
      </p:sp>
    </p:spTree>
    <p:extLst>
      <p:ext uri="{BB962C8B-B14F-4D97-AF65-F5344CB8AC3E}">
        <p14:creationId xmlns:p14="http://schemas.microsoft.com/office/powerpoint/2010/main" val="3105070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47560B-F9C7-48DE-91C3-3420F8F33B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a:extLst>
              <a:ext uri="{FF2B5EF4-FFF2-40B4-BE49-F238E27FC236}">
                <a16:creationId xmlns:a16="http://schemas.microsoft.com/office/drawing/2014/main" id="{427FF003-71C6-45E7-A1B3-1437E2F6F0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DEE43770-67B4-47E6-A81F-F5865B6FFF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7E5D7-592A-49CC-BBAA-40A0F3C92DE4}" type="datetime1">
              <a:rPr lang="id-ID" smtClean="0"/>
              <a:t>01/07/2020</a:t>
            </a:fld>
            <a:endParaRPr lang="id-ID"/>
          </a:p>
        </p:txBody>
      </p:sp>
      <p:sp>
        <p:nvSpPr>
          <p:cNvPr id="5" name="Footer Placeholder 4">
            <a:extLst>
              <a:ext uri="{FF2B5EF4-FFF2-40B4-BE49-F238E27FC236}">
                <a16:creationId xmlns:a16="http://schemas.microsoft.com/office/drawing/2014/main" id="{61122A1D-45DA-4670-9405-1F32A75857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a:extLst>
              <a:ext uri="{FF2B5EF4-FFF2-40B4-BE49-F238E27FC236}">
                <a16:creationId xmlns:a16="http://schemas.microsoft.com/office/drawing/2014/main" id="{BEE7E8BC-84EA-4337-9012-233ADC046C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8E5F1F-FBBF-48AC-ABF6-7E9E0E45B9D8}" type="slidenum">
              <a:rPr lang="id-ID" smtClean="0"/>
              <a:t>‹#›</a:t>
            </a:fld>
            <a:endParaRPr lang="id-ID"/>
          </a:p>
        </p:txBody>
      </p:sp>
    </p:spTree>
    <p:extLst>
      <p:ext uri="{BB962C8B-B14F-4D97-AF65-F5344CB8AC3E}">
        <p14:creationId xmlns:p14="http://schemas.microsoft.com/office/powerpoint/2010/main" val="6320601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3.jp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 Id="rId9" Type="http://schemas.openxmlformats.org/officeDocument/2006/relationships/image" Target="../media/image9.jfif"/></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1.jp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13.jpg"/><Relationship Id="rId4" Type="http://schemas.openxmlformats.org/officeDocument/2006/relationships/diagramLayout" Target="../diagrams/layout1.xml"/><Relationship Id="rId9"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7.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jpeg"/></Relationships>
</file>

<file path=ppt/slides/_rels/slide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17CF1-6AE7-45C3-95D0-6A4A8198A4B4}"/>
              </a:ext>
            </a:extLst>
          </p:cNvPr>
          <p:cNvSpPr>
            <a:spLocks noGrp="1"/>
          </p:cNvSpPr>
          <p:nvPr>
            <p:ph type="ctrTitle"/>
          </p:nvPr>
        </p:nvSpPr>
        <p:spPr>
          <a:xfrm>
            <a:off x="0" y="5334000"/>
            <a:ext cx="12191999" cy="1841500"/>
          </a:xfrm>
        </p:spPr>
        <p:txBody>
          <a:bodyPr>
            <a:normAutofit fontScale="90000"/>
          </a:bodyPr>
          <a:lstStyle/>
          <a:p>
            <a:pPr algn="r"/>
            <a:r>
              <a:rPr lang="en-US" sz="4000" dirty="0">
                <a:latin typeface="Adobe Gothic Std B" panose="020B0800000000000000" pitchFamily="34" charset="-128"/>
                <a:ea typeface="Adobe Gothic Std B" panose="020B0800000000000000" pitchFamily="34" charset="-128"/>
              </a:rPr>
              <a:t>Design Automation W</a:t>
            </a:r>
            <a:r>
              <a:rPr lang="id-ID" sz="4000" dirty="0">
                <a:latin typeface="Adobe Gothic Std B" panose="020B0800000000000000" pitchFamily="34" charset="-128"/>
                <a:ea typeface="Adobe Gothic Std B" panose="020B0800000000000000" pitchFamily="34" charset="-128"/>
              </a:rPr>
              <a:t>a</a:t>
            </a:r>
            <a:r>
              <a:rPr lang="en-US" sz="4000" dirty="0">
                <a:latin typeface="Adobe Gothic Std B" panose="020B0800000000000000" pitchFamily="34" charset="-128"/>
                <a:ea typeface="Adobe Gothic Std B" panose="020B0800000000000000" pitchFamily="34" charset="-128"/>
              </a:rPr>
              <a:t>rehouse using Programmable Logic Controller and</a:t>
            </a:r>
            <a:r>
              <a:rPr lang="id-ID" sz="4000" dirty="0">
                <a:latin typeface="Adobe Gothic Std B" panose="020B0800000000000000" pitchFamily="34" charset="-128"/>
                <a:ea typeface="Adobe Gothic Std B" panose="020B0800000000000000" pitchFamily="34" charset="-128"/>
              </a:rPr>
              <a:t> </a:t>
            </a:r>
            <a:r>
              <a:rPr lang="en-US" sz="4000" dirty="0">
                <a:latin typeface="Adobe Gothic Std B" panose="020B0800000000000000" pitchFamily="34" charset="-128"/>
                <a:ea typeface="Adobe Gothic Std B" panose="020B0800000000000000" pitchFamily="34" charset="-128"/>
              </a:rPr>
              <a:t>QR</a:t>
            </a:r>
            <a:r>
              <a:rPr lang="id-ID" sz="4000" dirty="0">
                <a:latin typeface="Adobe Gothic Std B" panose="020B0800000000000000" pitchFamily="34" charset="-128"/>
                <a:ea typeface="Adobe Gothic Std B" panose="020B0800000000000000" pitchFamily="34" charset="-128"/>
              </a:rPr>
              <a:t> </a:t>
            </a:r>
            <a:r>
              <a:rPr lang="en-US" sz="4000" dirty="0">
                <a:latin typeface="Adobe Gothic Std B" panose="020B0800000000000000" pitchFamily="34" charset="-128"/>
                <a:ea typeface="Adobe Gothic Std B" panose="020B0800000000000000" pitchFamily="34" charset="-128"/>
              </a:rPr>
              <a:t>Code Implementation for Inv</a:t>
            </a:r>
            <a:r>
              <a:rPr lang="id-ID" sz="4000" dirty="0">
                <a:latin typeface="Adobe Gothic Std B" panose="020B0800000000000000" pitchFamily="34" charset="-128"/>
                <a:ea typeface="Adobe Gothic Std B" panose="020B0800000000000000" pitchFamily="34" charset="-128"/>
              </a:rPr>
              <a:t>antarization</a:t>
            </a:r>
            <a:br>
              <a:rPr lang="id-ID" sz="2800" dirty="0">
                <a:latin typeface="Adobe Gothic Std B" panose="020B0800000000000000" pitchFamily="34" charset="-128"/>
                <a:ea typeface="Adobe Gothic Std B" panose="020B0800000000000000" pitchFamily="34" charset="-128"/>
              </a:rPr>
            </a:br>
            <a:endParaRPr lang="id-ID" sz="2800" dirty="0"/>
          </a:p>
        </p:txBody>
      </p:sp>
      <p:pic>
        <p:nvPicPr>
          <p:cNvPr id="5" name="Picture 4">
            <a:extLst>
              <a:ext uri="{FF2B5EF4-FFF2-40B4-BE49-F238E27FC236}">
                <a16:creationId xmlns:a16="http://schemas.microsoft.com/office/drawing/2014/main" id="{1D31EDB2-CC73-4014-AEF0-5918424B86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30176"/>
            <a:ext cx="12192000" cy="5337175"/>
          </a:xfrm>
          <a:prstGeom prst="rect">
            <a:avLst/>
          </a:prstGeom>
        </p:spPr>
      </p:pic>
      <p:sp>
        <p:nvSpPr>
          <p:cNvPr id="6" name="Slide Number Placeholder 5">
            <a:extLst>
              <a:ext uri="{FF2B5EF4-FFF2-40B4-BE49-F238E27FC236}">
                <a16:creationId xmlns:a16="http://schemas.microsoft.com/office/drawing/2014/main" id="{A869400A-1C2D-4AA3-A7A0-4A6B72481493}"/>
              </a:ext>
            </a:extLst>
          </p:cNvPr>
          <p:cNvSpPr>
            <a:spLocks noGrp="1"/>
          </p:cNvSpPr>
          <p:nvPr>
            <p:ph type="sldNum" sz="quarter" idx="12"/>
          </p:nvPr>
        </p:nvSpPr>
        <p:spPr/>
        <p:txBody>
          <a:bodyPr/>
          <a:lstStyle/>
          <a:p>
            <a:fld id="{C48E5F1F-FBBF-48AC-ABF6-7E9E0E45B9D8}" type="slidenum">
              <a:rPr lang="id-ID" smtClean="0"/>
              <a:t>1</a:t>
            </a:fld>
            <a:endParaRPr lang="id-ID"/>
          </a:p>
        </p:txBody>
      </p:sp>
    </p:spTree>
    <p:extLst>
      <p:ext uri="{BB962C8B-B14F-4D97-AF65-F5344CB8AC3E}">
        <p14:creationId xmlns:p14="http://schemas.microsoft.com/office/powerpoint/2010/main" val="269920328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BC14FCF-33C1-42A3-AB89-E44EA0DDAE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8065" y="211628"/>
            <a:ext cx="1293708" cy="1406695"/>
          </a:xfrm>
          <a:prstGeom prst="rect">
            <a:avLst/>
          </a:prstGeom>
        </p:spPr>
      </p:pic>
      <p:sp>
        <p:nvSpPr>
          <p:cNvPr id="18" name="TextBox 17">
            <a:extLst>
              <a:ext uri="{FF2B5EF4-FFF2-40B4-BE49-F238E27FC236}">
                <a16:creationId xmlns:a16="http://schemas.microsoft.com/office/drawing/2014/main" id="{9B24FABC-D280-4CE7-A526-76B09D3145B9}"/>
              </a:ext>
            </a:extLst>
          </p:cNvPr>
          <p:cNvSpPr txBox="1"/>
          <p:nvPr/>
        </p:nvSpPr>
        <p:spPr>
          <a:xfrm>
            <a:off x="7777917" y="833838"/>
            <a:ext cx="2940148" cy="461665"/>
          </a:xfrm>
          <a:prstGeom prst="rect">
            <a:avLst/>
          </a:prstGeom>
          <a:noFill/>
        </p:spPr>
        <p:txBody>
          <a:bodyPr wrap="square" rtlCol="0">
            <a:spAutoFit/>
          </a:bodyPr>
          <a:lstStyle/>
          <a:p>
            <a:pPr algn="r"/>
            <a:r>
              <a:rPr lang="id-ID" sz="2400" dirty="0">
                <a:solidFill>
                  <a:srgbClr val="8FAADC"/>
                </a:solidFill>
              </a:rPr>
              <a:t>System &amp; Actuator</a:t>
            </a:r>
          </a:p>
        </p:txBody>
      </p:sp>
      <p:sp>
        <p:nvSpPr>
          <p:cNvPr id="20" name="TextBox 19">
            <a:extLst>
              <a:ext uri="{FF2B5EF4-FFF2-40B4-BE49-F238E27FC236}">
                <a16:creationId xmlns:a16="http://schemas.microsoft.com/office/drawing/2014/main" id="{0A6914BF-8948-4416-B617-87297417EB14}"/>
              </a:ext>
            </a:extLst>
          </p:cNvPr>
          <p:cNvSpPr txBox="1"/>
          <p:nvPr/>
        </p:nvSpPr>
        <p:spPr>
          <a:xfrm>
            <a:off x="7770066" y="705684"/>
            <a:ext cx="2940148" cy="276999"/>
          </a:xfrm>
          <a:prstGeom prst="rect">
            <a:avLst/>
          </a:prstGeom>
          <a:noFill/>
        </p:spPr>
        <p:txBody>
          <a:bodyPr wrap="square" rtlCol="0">
            <a:spAutoFit/>
          </a:bodyPr>
          <a:lstStyle/>
          <a:p>
            <a:pPr algn="r"/>
            <a:r>
              <a:rPr lang="id-ID" sz="1200" dirty="0">
                <a:solidFill>
                  <a:schemeClr val="bg2">
                    <a:lumMod val="25000"/>
                  </a:schemeClr>
                </a:solidFill>
              </a:rPr>
              <a:t>Load Cell Sensor</a:t>
            </a:r>
          </a:p>
        </p:txBody>
      </p:sp>
      <p:sp>
        <p:nvSpPr>
          <p:cNvPr id="29" name="TextBox 28">
            <a:extLst>
              <a:ext uri="{FF2B5EF4-FFF2-40B4-BE49-F238E27FC236}">
                <a16:creationId xmlns:a16="http://schemas.microsoft.com/office/drawing/2014/main" id="{D2020C97-9875-4E5D-84ED-73AEE2FB61F4}"/>
              </a:ext>
            </a:extLst>
          </p:cNvPr>
          <p:cNvSpPr txBox="1"/>
          <p:nvPr/>
        </p:nvSpPr>
        <p:spPr>
          <a:xfrm>
            <a:off x="7770066" y="1154286"/>
            <a:ext cx="2940148" cy="276999"/>
          </a:xfrm>
          <a:prstGeom prst="rect">
            <a:avLst/>
          </a:prstGeom>
          <a:noFill/>
        </p:spPr>
        <p:txBody>
          <a:bodyPr wrap="square" rtlCol="0">
            <a:spAutoFit/>
          </a:bodyPr>
          <a:lstStyle/>
          <a:p>
            <a:pPr algn="r"/>
            <a:r>
              <a:rPr lang="id-ID" sz="1200" dirty="0">
                <a:solidFill>
                  <a:schemeClr val="bg2">
                    <a:lumMod val="25000"/>
                  </a:schemeClr>
                </a:solidFill>
              </a:rPr>
              <a:t>Conclusion</a:t>
            </a:r>
          </a:p>
        </p:txBody>
      </p:sp>
      <p:sp>
        <p:nvSpPr>
          <p:cNvPr id="15" name="TextBox 14">
            <a:extLst>
              <a:ext uri="{FF2B5EF4-FFF2-40B4-BE49-F238E27FC236}">
                <a16:creationId xmlns:a16="http://schemas.microsoft.com/office/drawing/2014/main" id="{CC9DFDE9-45F3-4F00-B836-C84FD4266177}"/>
              </a:ext>
            </a:extLst>
          </p:cNvPr>
          <p:cNvSpPr txBox="1"/>
          <p:nvPr/>
        </p:nvSpPr>
        <p:spPr>
          <a:xfrm>
            <a:off x="7770066" y="532900"/>
            <a:ext cx="2940148" cy="276999"/>
          </a:xfrm>
          <a:prstGeom prst="rect">
            <a:avLst/>
          </a:prstGeom>
          <a:noFill/>
        </p:spPr>
        <p:txBody>
          <a:bodyPr wrap="square" rtlCol="0">
            <a:spAutoFit/>
          </a:bodyPr>
          <a:lstStyle/>
          <a:p>
            <a:pPr algn="r"/>
            <a:r>
              <a:rPr lang="id-ID" sz="1200" dirty="0">
                <a:solidFill>
                  <a:schemeClr val="bg2">
                    <a:lumMod val="25000"/>
                  </a:schemeClr>
                </a:solidFill>
              </a:rPr>
              <a:t>Storage Shelf</a:t>
            </a:r>
          </a:p>
        </p:txBody>
      </p:sp>
      <p:sp>
        <p:nvSpPr>
          <p:cNvPr id="16" name="TextBox 15">
            <a:extLst>
              <a:ext uri="{FF2B5EF4-FFF2-40B4-BE49-F238E27FC236}">
                <a16:creationId xmlns:a16="http://schemas.microsoft.com/office/drawing/2014/main" id="{8348F3CF-DD84-4FB3-A72F-99F91985206E}"/>
              </a:ext>
            </a:extLst>
          </p:cNvPr>
          <p:cNvSpPr txBox="1"/>
          <p:nvPr/>
        </p:nvSpPr>
        <p:spPr>
          <a:xfrm>
            <a:off x="7770066" y="365473"/>
            <a:ext cx="2940148" cy="276999"/>
          </a:xfrm>
          <a:prstGeom prst="rect">
            <a:avLst/>
          </a:prstGeom>
          <a:noFill/>
        </p:spPr>
        <p:txBody>
          <a:bodyPr wrap="square" rtlCol="0">
            <a:spAutoFit/>
          </a:bodyPr>
          <a:lstStyle/>
          <a:p>
            <a:pPr algn="r"/>
            <a:r>
              <a:rPr lang="id-ID" sz="1200" dirty="0">
                <a:solidFill>
                  <a:schemeClr val="bg2">
                    <a:lumMod val="25000"/>
                  </a:schemeClr>
                </a:solidFill>
              </a:rPr>
              <a:t>Conveyor</a:t>
            </a:r>
          </a:p>
        </p:txBody>
      </p:sp>
      <p:sp>
        <p:nvSpPr>
          <p:cNvPr id="22" name="TextBox 21">
            <a:extLst>
              <a:ext uri="{FF2B5EF4-FFF2-40B4-BE49-F238E27FC236}">
                <a16:creationId xmlns:a16="http://schemas.microsoft.com/office/drawing/2014/main" id="{2F7BAA54-8786-446E-9D20-D3DF3404534E}"/>
              </a:ext>
            </a:extLst>
          </p:cNvPr>
          <p:cNvSpPr txBox="1"/>
          <p:nvPr/>
        </p:nvSpPr>
        <p:spPr>
          <a:xfrm>
            <a:off x="7765038" y="194387"/>
            <a:ext cx="2940148" cy="276999"/>
          </a:xfrm>
          <a:prstGeom prst="rect">
            <a:avLst/>
          </a:prstGeom>
          <a:noFill/>
        </p:spPr>
        <p:txBody>
          <a:bodyPr wrap="square" rtlCol="0">
            <a:spAutoFit/>
          </a:bodyPr>
          <a:lstStyle/>
          <a:p>
            <a:pPr algn="r"/>
            <a:r>
              <a:rPr lang="id-ID" sz="1200" dirty="0">
                <a:solidFill>
                  <a:schemeClr val="bg2">
                    <a:lumMod val="25000"/>
                  </a:schemeClr>
                </a:solidFill>
              </a:rPr>
              <a:t>Introduction</a:t>
            </a:r>
          </a:p>
        </p:txBody>
      </p:sp>
      <p:sp>
        <p:nvSpPr>
          <p:cNvPr id="3" name="Rectangle 2">
            <a:extLst>
              <a:ext uri="{FF2B5EF4-FFF2-40B4-BE49-F238E27FC236}">
                <a16:creationId xmlns:a16="http://schemas.microsoft.com/office/drawing/2014/main" id="{C48C2AEB-52E2-4F6F-8FE3-722EE490ABEE}"/>
              </a:ext>
            </a:extLst>
          </p:cNvPr>
          <p:cNvSpPr/>
          <p:nvPr/>
        </p:nvSpPr>
        <p:spPr>
          <a:xfrm>
            <a:off x="760675" y="1292785"/>
            <a:ext cx="7017242" cy="369332"/>
          </a:xfrm>
          <a:prstGeom prst="rect">
            <a:avLst/>
          </a:prstGeom>
        </p:spPr>
        <p:txBody>
          <a:bodyPr wrap="none">
            <a:spAutoFit/>
          </a:bodyPr>
          <a:lstStyle/>
          <a:p>
            <a:pPr algn="r"/>
            <a:r>
              <a:rPr lang="id-ID" dirty="0">
                <a:solidFill>
                  <a:schemeClr val="bg2">
                    <a:lumMod val="25000"/>
                  </a:schemeClr>
                </a:solidFill>
              </a:rPr>
              <a:t>I not use actuator to slide the storage shelf. and to push goods  to storing</a:t>
            </a:r>
          </a:p>
        </p:txBody>
      </p:sp>
      <p:pic>
        <p:nvPicPr>
          <p:cNvPr id="4" name="Picture 3">
            <a:extLst>
              <a:ext uri="{FF2B5EF4-FFF2-40B4-BE49-F238E27FC236}">
                <a16:creationId xmlns:a16="http://schemas.microsoft.com/office/drawing/2014/main" id="{9F6EA821-86F1-42D9-AFA6-56C0E0D47B94}"/>
              </a:ext>
            </a:extLst>
          </p:cNvPr>
          <p:cNvPicPr>
            <a:picLocks noChangeAspect="1"/>
          </p:cNvPicPr>
          <p:nvPr/>
        </p:nvPicPr>
        <p:blipFill>
          <a:blip r:embed="rId3"/>
          <a:stretch>
            <a:fillRect/>
          </a:stretch>
        </p:blipFill>
        <p:spPr>
          <a:xfrm>
            <a:off x="438150" y="1662117"/>
            <a:ext cx="6134100" cy="1171575"/>
          </a:xfrm>
          <a:prstGeom prst="rect">
            <a:avLst/>
          </a:prstGeom>
        </p:spPr>
      </p:pic>
      <p:pic>
        <p:nvPicPr>
          <p:cNvPr id="5" name="Picture 4">
            <a:extLst>
              <a:ext uri="{FF2B5EF4-FFF2-40B4-BE49-F238E27FC236}">
                <a16:creationId xmlns:a16="http://schemas.microsoft.com/office/drawing/2014/main" id="{3A84182A-FB78-4EFF-9415-4FC67B1966FE}"/>
              </a:ext>
            </a:extLst>
          </p:cNvPr>
          <p:cNvPicPr>
            <a:picLocks noChangeAspect="1"/>
          </p:cNvPicPr>
          <p:nvPr/>
        </p:nvPicPr>
        <p:blipFill>
          <a:blip r:embed="rId4"/>
          <a:stretch>
            <a:fillRect/>
          </a:stretch>
        </p:blipFill>
        <p:spPr>
          <a:xfrm>
            <a:off x="7201648" y="1679836"/>
            <a:ext cx="4810125" cy="4983777"/>
          </a:xfrm>
          <a:prstGeom prst="rect">
            <a:avLst/>
          </a:prstGeom>
        </p:spPr>
      </p:pic>
      <p:pic>
        <p:nvPicPr>
          <p:cNvPr id="19" name="Picture 18">
            <a:extLst>
              <a:ext uri="{FF2B5EF4-FFF2-40B4-BE49-F238E27FC236}">
                <a16:creationId xmlns:a16="http://schemas.microsoft.com/office/drawing/2014/main" id="{1828E86A-56B5-4E55-A34E-8F594DA28FAA}"/>
              </a:ext>
            </a:extLst>
          </p:cNvPr>
          <p:cNvPicPr/>
          <p:nvPr/>
        </p:nvPicPr>
        <p:blipFill>
          <a:blip r:embed="rId5"/>
          <a:stretch>
            <a:fillRect/>
          </a:stretch>
        </p:blipFill>
        <p:spPr>
          <a:xfrm>
            <a:off x="859790" y="3429000"/>
            <a:ext cx="5550535" cy="2189480"/>
          </a:xfrm>
          <a:prstGeom prst="rect">
            <a:avLst/>
          </a:prstGeom>
        </p:spPr>
      </p:pic>
    </p:spTree>
    <p:extLst>
      <p:ext uri="{BB962C8B-B14F-4D97-AF65-F5344CB8AC3E}">
        <p14:creationId xmlns:p14="http://schemas.microsoft.com/office/powerpoint/2010/main" val="184400864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horizontal)">
                                      <p:cBhvr>
                                        <p:cTn id="7" dur="200"/>
                                        <p:tgtEl>
                                          <p:spTgt spid="20"/>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randombar(horizontal)">
                                      <p:cBhvr>
                                        <p:cTn id="10" dur="200"/>
                                        <p:tgtEl>
                                          <p:spTgt spid="29"/>
                                        </p:tgtEl>
                                      </p:cBhvr>
                                    </p:animEffect>
                                  </p:childTnLst>
                                </p:cTn>
                              </p:par>
                            </p:childTnLst>
                          </p:cTn>
                        </p:par>
                        <p:par>
                          <p:cTn id="11" fill="hold">
                            <p:stCondLst>
                              <p:cond delay="200"/>
                            </p:stCondLst>
                            <p:childTnLst>
                              <p:par>
                                <p:cTn id="12" presetID="6" presetClass="entr" presetSubtype="16"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circle(in)">
                                      <p:cBhvr>
                                        <p:cTn id="14" dur="500"/>
                                        <p:tgtEl>
                                          <p:spTgt spid="18"/>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randombar(horizontal)">
                                      <p:cBhvr>
                                        <p:cTn id="17" dur="200"/>
                                        <p:tgtEl>
                                          <p:spTgt spid="15"/>
                                        </p:tgtEl>
                                      </p:cBhvr>
                                    </p:animEffect>
                                  </p:childTnLst>
                                </p:cTn>
                              </p:par>
                            </p:childTnLst>
                          </p:cTn>
                        </p:par>
                        <p:par>
                          <p:cTn id="18" fill="hold">
                            <p:stCondLst>
                              <p:cond delay="700"/>
                            </p:stCondLst>
                            <p:childTnLst>
                              <p:par>
                                <p:cTn id="19" presetID="14" presetClass="entr" presetSubtype="10" fill="hold" grpId="0" nodeType="after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randombar(horizontal)">
                                      <p:cBhvr>
                                        <p:cTn id="21" dur="200"/>
                                        <p:tgtEl>
                                          <p:spTgt spid="22"/>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randombar(horizontal)">
                                      <p:cBhvr>
                                        <p:cTn id="24" dur="2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29" grpId="0"/>
      <p:bldP spid="15" grpId="0"/>
      <p:bldP spid="16" grpId="0"/>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BC14FCF-33C1-42A3-AB89-E44EA0DDAE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8065" y="211628"/>
            <a:ext cx="1293708" cy="1406695"/>
          </a:xfrm>
          <a:prstGeom prst="rect">
            <a:avLst/>
          </a:prstGeom>
        </p:spPr>
      </p:pic>
      <p:sp>
        <p:nvSpPr>
          <p:cNvPr id="18" name="TextBox 17">
            <a:extLst>
              <a:ext uri="{FF2B5EF4-FFF2-40B4-BE49-F238E27FC236}">
                <a16:creationId xmlns:a16="http://schemas.microsoft.com/office/drawing/2014/main" id="{9B24FABC-D280-4CE7-A526-76B09D3145B9}"/>
              </a:ext>
            </a:extLst>
          </p:cNvPr>
          <p:cNvSpPr txBox="1"/>
          <p:nvPr/>
        </p:nvSpPr>
        <p:spPr>
          <a:xfrm>
            <a:off x="7777917" y="833838"/>
            <a:ext cx="2940148" cy="461665"/>
          </a:xfrm>
          <a:prstGeom prst="rect">
            <a:avLst/>
          </a:prstGeom>
          <a:noFill/>
        </p:spPr>
        <p:txBody>
          <a:bodyPr wrap="square" rtlCol="0">
            <a:spAutoFit/>
          </a:bodyPr>
          <a:lstStyle/>
          <a:p>
            <a:pPr algn="r"/>
            <a:r>
              <a:rPr lang="id-ID" sz="2400" dirty="0">
                <a:solidFill>
                  <a:srgbClr val="8FAADC"/>
                </a:solidFill>
              </a:rPr>
              <a:t>System  &amp; Actuator</a:t>
            </a:r>
          </a:p>
        </p:txBody>
      </p:sp>
      <p:sp>
        <p:nvSpPr>
          <p:cNvPr id="20" name="TextBox 19">
            <a:extLst>
              <a:ext uri="{FF2B5EF4-FFF2-40B4-BE49-F238E27FC236}">
                <a16:creationId xmlns:a16="http://schemas.microsoft.com/office/drawing/2014/main" id="{0A6914BF-8948-4416-B617-87297417EB14}"/>
              </a:ext>
            </a:extLst>
          </p:cNvPr>
          <p:cNvSpPr txBox="1"/>
          <p:nvPr/>
        </p:nvSpPr>
        <p:spPr>
          <a:xfrm>
            <a:off x="7770066" y="705684"/>
            <a:ext cx="2940148" cy="276999"/>
          </a:xfrm>
          <a:prstGeom prst="rect">
            <a:avLst/>
          </a:prstGeom>
          <a:noFill/>
        </p:spPr>
        <p:txBody>
          <a:bodyPr wrap="square" rtlCol="0">
            <a:spAutoFit/>
          </a:bodyPr>
          <a:lstStyle/>
          <a:p>
            <a:pPr algn="r"/>
            <a:r>
              <a:rPr lang="id-ID" sz="1200" dirty="0">
                <a:solidFill>
                  <a:schemeClr val="bg2">
                    <a:lumMod val="25000"/>
                  </a:schemeClr>
                </a:solidFill>
              </a:rPr>
              <a:t>Load Cell Sensor</a:t>
            </a:r>
          </a:p>
        </p:txBody>
      </p:sp>
      <p:sp>
        <p:nvSpPr>
          <p:cNvPr id="29" name="TextBox 28">
            <a:extLst>
              <a:ext uri="{FF2B5EF4-FFF2-40B4-BE49-F238E27FC236}">
                <a16:creationId xmlns:a16="http://schemas.microsoft.com/office/drawing/2014/main" id="{D2020C97-9875-4E5D-84ED-73AEE2FB61F4}"/>
              </a:ext>
            </a:extLst>
          </p:cNvPr>
          <p:cNvSpPr txBox="1"/>
          <p:nvPr/>
        </p:nvSpPr>
        <p:spPr>
          <a:xfrm>
            <a:off x="7770066" y="1154286"/>
            <a:ext cx="2940148" cy="276999"/>
          </a:xfrm>
          <a:prstGeom prst="rect">
            <a:avLst/>
          </a:prstGeom>
          <a:noFill/>
        </p:spPr>
        <p:txBody>
          <a:bodyPr wrap="square" rtlCol="0">
            <a:spAutoFit/>
          </a:bodyPr>
          <a:lstStyle/>
          <a:p>
            <a:pPr algn="r"/>
            <a:r>
              <a:rPr lang="id-ID" sz="1200" dirty="0">
                <a:solidFill>
                  <a:schemeClr val="bg2">
                    <a:lumMod val="25000"/>
                  </a:schemeClr>
                </a:solidFill>
              </a:rPr>
              <a:t>Conclusion</a:t>
            </a:r>
          </a:p>
        </p:txBody>
      </p:sp>
      <p:sp>
        <p:nvSpPr>
          <p:cNvPr id="15" name="TextBox 14">
            <a:extLst>
              <a:ext uri="{FF2B5EF4-FFF2-40B4-BE49-F238E27FC236}">
                <a16:creationId xmlns:a16="http://schemas.microsoft.com/office/drawing/2014/main" id="{CC9DFDE9-45F3-4F00-B836-C84FD4266177}"/>
              </a:ext>
            </a:extLst>
          </p:cNvPr>
          <p:cNvSpPr txBox="1"/>
          <p:nvPr/>
        </p:nvSpPr>
        <p:spPr>
          <a:xfrm>
            <a:off x="7770066" y="532900"/>
            <a:ext cx="2940148" cy="276999"/>
          </a:xfrm>
          <a:prstGeom prst="rect">
            <a:avLst/>
          </a:prstGeom>
          <a:noFill/>
        </p:spPr>
        <p:txBody>
          <a:bodyPr wrap="square" rtlCol="0">
            <a:spAutoFit/>
          </a:bodyPr>
          <a:lstStyle/>
          <a:p>
            <a:pPr algn="r"/>
            <a:r>
              <a:rPr lang="id-ID" sz="1200" dirty="0">
                <a:solidFill>
                  <a:schemeClr val="bg2">
                    <a:lumMod val="25000"/>
                  </a:schemeClr>
                </a:solidFill>
              </a:rPr>
              <a:t>Storage Shelf</a:t>
            </a:r>
          </a:p>
        </p:txBody>
      </p:sp>
      <p:sp>
        <p:nvSpPr>
          <p:cNvPr id="16" name="TextBox 15">
            <a:extLst>
              <a:ext uri="{FF2B5EF4-FFF2-40B4-BE49-F238E27FC236}">
                <a16:creationId xmlns:a16="http://schemas.microsoft.com/office/drawing/2014/main" id="{8348F3CF-DD84-4FB3-A72F-99F91985206E}"/>
              </a:ext>
            </a:extLst>
          </p:cNvPr>
          <p:cNvSpPr txBox="1"/>
          <p:nvPr/>
        </p:nvSpPr>
        <p:spPr>
          <a:xfrm>
            <a:off x="7770066" y="365473"/>
            <a:ext cx="2940148" cy="276999"/>
          </a:xfrm>
          <a:prstGeom prst="rect">
            <a:avLst/>
          </a:prstGeom>
          <a:noFill/>
        </p:spPr>
        <p:txBody>
          <a:bodyPr wrap="square" rtlCol="0">
            <a:spAutoFit/>
          </a:bodyPr>
          <a:lstStyle/>
          <a:p>
            <a:pPr algn="r"/>
            <a:r>
              <a:rPr lang="id-ID" sz="1200" dirty="0">
                <a:solidFill>
                  <a:schemeClr val="bg2">
                    <a:lumMod val="25000"/>
                  </a:schemeClr>
                </a:solidFill>
              </a:rPr>
              <a:t>Conveyor</a:t>
            </a:r>
          </a:p>
        </p:txBody>
      </p:sp>
      <p:sp>
        <p:nvSpPr>
          <p:cNvPr id="22" name="TextBox 21">
            <a:extLst>
              <a:ext uri="{FF2B5EF4-FFF2-40B4-BE49-F238E27FC236}">
                <a16:creationId xmlns:a16="http://schemas.microsoft.com/office/drawing/2014/main" id="{2F7BAA54-8786-446E-9D20-D3DF3404534E}"/>
              </a:ext>
            </a:extLst>
          </p:cNvPr>
          <p:cNvSpPr txBox="1"/>
          <p:nvPr/>
        </p:nvSpPr>
        <p:spPr>
          <a:xfrm>
            <a:off x="7765038" y="194387"/>
            <a:ext cx="2940148" cy="276999"/>
          </a:xfrm>
          <a:prstGeom prst="rect">
            <a:avLst/>
          </a:prstGeom>
          <a:noFill/>
        </p:spPr>
        <p:txBody>
          <a:bodyPr wrap="square" rtlCol="0">
            <a:spAutoFit/>
          </a:bodyPr>
          <a:lstStyle/>
          <a:p>
            <a:pPr algn="r"/>
            <a:r>
              <a:rPr lang="id-ID" sz="1200" dirty="0">
                <a:solidFill>
                  <a:schemeClr val="bg2">
                    <a:lumMod val="25000"/>
                  </a:schemeClr>
                </a:solidFill>
              </a:rPr>
              <a:t>Introduction</a:t>
            </a:r>
          </a:p>
        </p:txBody>
      </p:sp>
      <p:pic>
        <p:nvPicPr>
          <p:cNvPr id="2" name="Picture 1">
            <a:extLst>
              <a:ext uri="{FF2B5EF4-FFF2-40B4-BE49-F238E27FC236}">
                <a16:creationId xmlns:a16="http://schemas.microsoft.com/office/drawing/2014/main" id="{3240908E-31C9-4182-9E49-8F525D83B5B8}"/>
              </a:ext>
            </a:extLst>
          </p:cNvPr>
          <p:cNvPicPr>
            <a:picLocks noChangeAspect="1"/>
          </p:cNvPicPr>
          <p:nvPr/>
        </p:nvPicPr>
        <p:blipFill>
          <a:blip r:embed="rId3"/>
          <a:stretch>
            <a:fillRect/>
          </a:stretch>
        </p:blipFill>
        <p:spPr>
          <a:xfrm>
            <a:off x="1962149" y="1618323"/>
            <a:ext cx="7642799" cy="5018841"/>
          </a:xfrm>
          <a:prstGeom prst="rect">
            <a:avLst/>
          </a:prstGeom>
        </p:spPr>
      </p:pic>
    </p:spTree>
    <p:extLst>
      <p:ext uri="{BB962C8B-B14F-4D97-AF65-F5344CB8AC3E}">
        <p14:creationId xmlns:p14="http://schemas.microsoft.com/office/powerpoint/2010/main" val="68260223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horizontal)">
                                      <p:cBhvr>
                                        <p:cTn id="7" dur="200"/>
                                        <p:tgtEl>
                                          <p:spTgt spid="20"/>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randombar(horizontal)">
                                      <p:cBhvr>
                                        <p:cTn id="10" dur="200"/>
                                        <p:tgtEl>
                                          <p:spTgt spid="29"/>
                                        </p:tgtEl>
                                      </p:cBhvr>
                                    </p:animEffect>
                                  </p:childTnLst>
                                </p:cTn>
                              </p:par>
                            </p:childTnLst>
                          </p:cTn>
                        </p:par>
                        <p:par>
                          <p:cTn id="11" fill="hold">
                            <p:stCondLst>
                              <p:cond delay="200"/>
                            </p:stCondLst>
                            <p:childTnLst>
                              <p:par>
                                <p:cTn id="12" presetID="6" presetClass="entr" presetSubtype="16"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circle(in)">
                                      <p:cBhvr>
                                        <p:cTn id="14" dur="500"/>
                                        <p:tgtEl>
                                          <p:spTgt spid="18"/>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randombar(horizontal)">
                                      <p:cBhvr>
                                        <p:cTn id="17" dur="200"/>
                                        <p:tgtEl>
                                          <p:spTgt spid="15"/>
                                        </p:tgtEl>
                                      </p:cBhvr>
                                    </p:animEffect>
                                  </p:childTnLst>
                                </p:cTn>
                              </p:par>
                            </p:childTnLst>
                          </p:cTn>
                        </p:par>
                        <p:par>
                          <p:cTn id="18" fill="hold">
                            <p:stCondLst>
                              <p:cond delay="700"/>
                            </p:stCondLst>
                            <p:childTnLst>
                              <p:par>
                                <p:cTn id="19" presetID="14" presetClass="entr" presetSubtype="10" fill="hold" grpId="0" nodeType="after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randombar(horizontal)">
                                      <p:cBhvr>
                                        <p:cTn id="21" dur="200"/>
                                        <p:tgtEl>
                                          <p:spTgt spid="22"/>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randombar(horizontal)">
                                      <p:cBhvr>
                                        <p:cTn id="24" dur="2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29" grpId="0"/>
      <p:bldP spid="15" grpId="0"/>
      <p:bldP spid="16"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BC14FCF-33C1-42A3-AB89-E44EA0DDAE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8065" y="211628"/>
            <a:ext cx="1293708" cy="1406695"/>
          </a:xfrm>
          <a:prstGeom prst="rect">
            <a:avLst/>
          </a:prstGeom>
        </p:spPr>
      </p:pic>
      <p:sp>
        <p:nvSpPr>
          <p:cNvPr id="18" name="TextBox 17">
            <a:extLst>
              <a:ext uri="{FF2B5EF4-FFF2-40B4-BE49-F238E27FC236}">
                <a16:creationId xmlns:a16="http://schemas.microsoft.com/office/drawing/2014/main" id="{9B24FABC-D280-4CE7-A526-76B09D3145B9}"/>
              </a:ext>
            </a:extLst>
          </p:cNvPr>
          <p:cNvSpPr txBox="1"/>
          <p:nvPr/>
        </p:nvSpPr>
        <p:spPr>
          <a:xfrm>
            <a:off x="7777917" y="1064018"/>
            <a:ext cx="2940148" cy="461665"/>
          </a:xfrm>
          <a:prstGeom prst="rect">
            <a:avLst/>
          </a:prstGeom>
          <a:noFill/>
        </p:spPr>
        <p:txBody>
          <a:bodyPr wrap="square" rtlCol="0">
            <a:spAutoFit/>
          </a:bodyPr>
          <a:lstStyle/>
          <a:p>
            <a:pPr algn="r"/>
            <a:r>
              <a:rPr lang="id-ID" sz="2400" dirty="0">
                <a:solidFill>
                  <a:srgbClr val="8FAADC"/>
                </a:solidFill>
              </a:rPr>
              <a:t>Conclusion</a:t>
            </a:r>
          </a:p>
        </p:txBody>
      </p:sp>
      <p:sp>
        <p:nvSpPr>
          <p:cNvPr id="20" name="TextBox 19">
            <a:extLst>
              <a:ext uri="{FF2B5EF4-FFF2-40B4-BE49-F238E27FC236}">
                <a16:creationId xmlns:a16="http://schemas.microsoft.com/office/drawing/2014/main" id="{0A6914BF-8948-4416-B617-87297417EB14}"/>
              </a:ext>
            </a:extLst>
          </p:cNvPr>
          <p:cNvSpPr txBox="1"/>
          <p:nvPr/>
        </p:nvSpPr>
        <p:spPr>
          <a:xfrm>
            <a:off x="7770066" y="705684"/>
            <a:ext cx="2940148" cy="276999"/>
          </a:xfrm>
          <a:prstGeom prst="rect">
            <a:avLst/>
          </a:prstGeom>
          <a:noFill/>
        </p:spPr>
        <p:txBody>
          <a:bodyPr wrap="square" rtlCol="0">
            <a:spAutoFit/>
          </a:bodyPr>
          <a:lstStyle/>
          <a:p>
            <a:pPr algn="r"/>
            <a:r>
              <a:rPr lang="id-ID" sz="1200" dirty="0">
                <a:solidFill>
                  <a:schemeClr val="bg2">
                    <a:lumMod val="25000"/>
                  </a:schemeClr>
                </a:solidFill>
              </a:rPr>
              <a:t>Load Cell Sensor</a:t>
            </a:r>
          </a:p>
        </p:txBody>
      </p:sp>
      <p:sp>
        <p:nvSpPr>
          <p:cNvPr id="29" name="TextBox 28">
            <a:extLst>
              <a:ext uri="{FF2B5EF4-FFF2-40B4-BE49-F238E27FC236}">
                <a16:creationId xmlns:a16="http://schemas.microsoft.com/office/drawing/2014/main" id="{D2020C97-9875-4E5D-84ED-73AEE2FB61F4}"/>
              </a:ext>
            </a:extLst>
          </p:cNvPr>
          <p:cNvSpPr txBox="1"/>
          <p:nvPr/>
        </p:nvSpPr>
        <p:spPr>
          <a:xfrm>
            <a:off x="7762215" y="931171"/>
            <a:ext cx="2940148" cy="276999"/>
          </a:xfrm>
          <a:prstGeom prst="rect">
            <a:avLst/>
          </a:prstGeom>
          <a:noFill/>
        </p:spPr>
        <p:txBody>
          <a:bodyPr wrap="square" rtlCol="0">
            <a:spAutoFit/>
          </a:bodyPr>
          <a:lstStyle/>
          <a:p>
            <a:pPr algn="r"/>
            <a:r>
              <a:rPr lang="id-ID" sz="1200" dirty="0">
                <a:solidFill>
                  <a:schemeClr val="bg2">
                    <a:lumMod val="25000"/>
                  </a:schemeClr>
                </a:solidFill>
              </a:rPr>
              <a:t>System &amp; Actuator</a:t>
            </a:r>
          </a:p>
        </p:txBody>
      </p:sp>
      <p:sp>
        <p:nvSpPr>
          <p:cNvPr id="15" name="TextBox 14">
            <a:extLst>
              <a:ext uri="{FF2B5EF4-FFF2-40B4-BE49-F238E27FC236}">
                <a16:creationId xmlns:a16="http://schemas.microsoft.com/office/drawing/2014/main" id="{CC9DFDE9-45F3-4F00-B836-C84FD4266177}"/>
              </a:ext>
            </a:extLst>
          </p:cNvPr>
          <p:cNvSpPr txBox="1"/>
          <p:nvPr/>
        </p:nvSpPr>
        <p:spPr>
          <a:xfrm>
            <a:off x="7770066" y="532900"/>
            <a:ext cx="2940148" cy="276999"/>
          </a:xfrm>
          <a:prstGeom prst="rect">
            <a:avLst/>
          </a:prstGeom>
          <a:noFill/>
        </p:spPr>
        <p:txBody>
          <a:bodyPr wrap="square" rtlCol="0">
            <a:spAutoFit/>
          </a:bodyPr>
          <a:lstStyle/>
          <a:p>
            <a:pPr algn="r"/>
            <a:r>
              <a:rPr lang="id-ID" sz="1200" dirty="0">
                <a:solidFill>
                  <a:schemeClr val="bg2">
                    <a:lumMod val="25000"/>
                  </a:schemeClr>
                </a:solidFill>
              </a:rPr>
              <a:t>Storage Shelf</a:t>
            </a:r>
          </a:p>
        </p:txBody>
      </p:sp>
      <p:sp>
        <p:nvSpPr>
          <p:cNvPr id="16" name="TextBox 15">
            <a:extLst>
              <a:ext uri="{FF2B5EF4-FFF2-40B4-BE49-F238E27FC236}">
                <a16:creationId xmlns:a16="http://schemas.microsoft.com/office/drawing/2014/main" id="{8348F3CF-DD84-4FB3-A72F-99F91985206E}"/>
              </a:ext>
            </a:extLst>
          </p:cNvPr>
          <p:cNvSpPr txBox="1"/>
          <p:nvPr/>
        </p:nvSpPr>
        <p:spPr>
          <a:xfrm>
            <a:off x="7770066" y="365473"/>
            <a:ext cx="2940148" cy="276999"/>
          </a:xfrm>
          <a:prstGeom prst="rect">
            <a:avLst/>
          </a:prstGeom>
          <a:noFill/>
        </p:spPr>
        <p:txBody>
          <a:bodyPr wrap="square" rtlCol="0">
            <a:spAutoFit/>
          </a:bodyPr>
          <a:lstStyle/>
          <a:p>
            <a:pPr algn="r"/>
            <a:r>
              <a:rPr lang="id-ID" sz="1200" dirty="0">
                <a:solidFill>
                  <a:schemeClr val="bg2">
                    <a:lumMod val="25000"/>
                  </a:schemeClr>
                </a:solidFill>
              </a:rPr>
              <a:t>Conveyor</a:t>
            </a:r>
          </a:p>
        </p:txBody>
      </p:sp>
      <p:sp>
        <p:nvSpPr>
          <p:cNvPr id="22" name="TextBox 21">
            <a:extLst>
              <a:ext uri="{FF2B5EF4-FFF2-40B4-BE49-F238E27FC236}">
                <a16:creationId xmlns:a16="http://schemas.microsoft.com/office/drawing/2014/main" id="{2F7BAA54-8786-446E-9D20-D3DF3404534E}"/>
              </a:ext>
            </a:extLst>
          </p:cNvPr>
          <p:cNvSpPr txBox="1"/>
          <p:nvPr/>
        </p:nvSpPr>
        <p:spPr>
          <a:xfrm>
            <a:off x="7765038" y="194387"/>
            <a:ext cx="2940148" cy="276999"/>
          </a:xfrm>
          <a:prstGeom prst="rect">
            <a:avLst/>
          </a:prstGeom>
          <a:noFill/>
        </p:spPr>
        <p:txBody>
          <a:bodyPr wrap="square" rtlCol="0">
            <a:spAutoFit/>
          </a:bodyPr>
          <a:lstStyle/>
          <a:p>
            <a:pPr algn="r"/>
            <a:r>
              <a:rPr lang="id-ID" sz="1200" dirty="0">
                <a:solidFill>
                  <a:schemeClr val="bg2">
                    <a:lumMod val="25000"/>
                  </a:schemeClr>
                </a:solidFill>
              </a:rPr>
              <a:t>Introduction</a:t>
            </a:r>
          </a:p>
        </p:txBody>
      </p:sp>
      <p:sp>
        <p:nvSpPr>
          <p:cNvPr id="3" name="Rectangle 2">
            <a:extLst>
              <a:ext uri="{FF2B5EF4-FFF2-40B4-BE49-F238E27FC236}">
                <a16:creationId xmlns:a16="http://schemas.microsoft.com/office/drawing/2014/main" id="{3BDE1ECB-5B80-46EC-9378-73D5606AA7D8}"/>
              </a:ext>
            </a:extLst>
          </p:cNvPr>
          <p:cNvSpPr/>
          <p:nvPr/>
        </p:nvSpPr>
        <p:spPr>
          <a:xfrm>
            <a:off x="1009650" y="2118315"/>
            <a:ext cx="8086725" cy="3416320"/>
          </a:xfrm>
          <a:prstGeom prst="rect">
            <a:avLst/>
          </a:prstGeom>
        </p:spPr>
        <p:txBody>
          <a:bodyPr wrap="square">
            <a:spAutoFit/>
          </a:bodyPr>
          <a:lstStyle/>
          <a:p>
            <a:r>
              <a:rPr lang="id-ID" dirty="0"/>
              <a:t>1. The design of an automatic soap maker tool system that was made successfully implemented and not going well. This is due to the need for motors with large lift, push and pull forces to lift large loads. Actuator components such as thrusters and rack drives are very expensive and of industrial scale.</a:t>
            </a:r>
          </a:p>
          <a:p>
            <a:endParaRPr lang="id-ID" dirty="0"/>
          </a:p>
          <a:p>
            <a:r>
              <a:rPr lang="id-ID" dirty="0"/>
              <a:t>2. The implementation of electronic circuits and component wiring is connected properly so that the system can be controlled via the Omron PLC CP1EN30DRA quite well, having problems in the PLC connection to Arduino with a 5 Volt relay intermediary short circuit occurs.</a:t>
            </a:r>
          </a:p>
          <a:p>
            <a:endParaRPr lang="id-ID" dirty="0"/>
          </a:p>
          <a:p>
            <a:r>
              <a:rPr lang="id-ID" dirty="0"/>
              <a:t>3. The process of sorting goods based on height using Omron CP1E N30DRA PLC can be done well, while long measurement cannot be done.</a:t>
            </a:r>
          </a:p>
        </p:txBody>
      </p:sp>
    </p:spTree>
    <p:extLst>
      <p:ext uri="{BB962C8B-B14F-4D97-AF65-F5344CB8AC3E}">
        <p14:creationId xmlns:p14="http://schemas.microsoft.com/office/powerpoint/2010/main" val="1323600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horizontal)">
                                      <p:cBhvr>
                                        <p:cTn id="7" dur="200"/>
                                        <p:tgtEl>
                                          <p:spTgt spid="20"/>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randombar(horizontal)">
                                      <p:cBhvr>
                                        <p:cTn id="10" dur="200"/>
                                        <p:tgtEl>
                                          <p:spTgt spid="29"/>
                                        </p:tgtEl>
                                      </p:cBhvr>
                                    </p:animEffect>
                                  </p:childTnLst>
                                </p:cTn>
                              </p:par>
                            </p:childTnLst>
                          </p:cTn>
                        </p:par>
                        <p:par>
                          <p:cTn id="11" fill="hold">
                            <p:stCondLst>
                              <p:cond delay="200"/>
                            </p:stCondLst>
                            <p:childTnLst>
                              <p:par>
                                <p:cTn id="12" presetID="6" presetClass="entr" presetSubtype="16"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circle(in)">
                                      <p:cBhvr>
                                        <p:cTn id="14" dur="500"/>
                                        <p:tgtEl>
                                          <p:spTgt spid="18"/>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randombar(horizontal)">
                                      <p:cBhvr>
                                        <p:cTn id="17" dur="200"/>
                                        <p:tgtEl>
                                          <p:spTgt spid="15"/>
                                        </p:tgtEl>
                                      </p:cBhvr>
                                    </p:animEffect>
                                  </p:childTnLst>
                                </p:cTn>
                              </p:par>
                            </p:childTnLst>
                          </p:cTn>
                        </p:par>
                        <p:par>
                          <p:cTn id="18" fill="hold">
                            <p:stCondLst>
                              <p:cond delay="700"/>
                            </p:stCondLst>
                            <p:childTnLst>
                              <p:par>
                                <p:cTn id="19" presetID="14" presetClass="entr" presetSubtype="10" fill="hold" grpId="0" nodeType="after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randombar(horizontal)">
                                      <p:cBhvr>
                                        <p:cTn id="21" dur="200"/>
                                        <p:tgtEl>
                                          <p:spTgt spid="22"/>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randombar(horizontal)">
                                      <p:cBhvr>
                                        <p:cTn id="24" dur="2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29" grpId="0"/>
      <p:bldP spid="15" grpId="0"/>
      <p:bldP spid="16" grpId="0"/>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43D866-6EAC-46EE-9BE4-CA5E60E794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79" y="-25400"/>
            <a:ext cx="12192000" cy="6858000"/>
          </a:xfrm>
          <a:prstGeom prst="rect">
            <a:avLst/>
          </a:prstGeom>
        </p:spPr>
      </p:pic>
      <p:pic>
        <p:nvPicPr>
          <p:cNvPr id="19" name="Picture 18">
            <a:extLst>
              <a:ext uri="{FF2B5EF4-FFF2-40B4-BE49-F238E27FC236}">
                <a16:creationId xmlns:a16="http://schemas.microsoft.com/office/drawing/2014/main" id="{999DD4A2-B52B-45A0-842B-B150B252D9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85761" y="5692987"/>
            <a:ext cx="1119117" cy="1165013"/>
          </a:xfrm>
          <a:prstGeom prst="rect">
            <a:avLst/>
          </a:prstGeom>
        </p:spPr>
      </p:pic>
      <p:sp>
        <p:nvSpPr>
          <p:cNvPr id="2" name="Rectangle 1">
            <a:extLst>
              <a:ext uri="{FF2B5EF4-FFF2-40B4-BE49-F238E27FC236}">
                <a16:creationId xmlns:a16="http://schemas.microsoft.com/office/drawing/2014/main" id="{DEE290BA-8AB5-482C-A138-3AD31C2BEF17}"/>
              </a:ext>
            </a:extLst>
          </p:cNvPr>
          <p:cNvSpPr/>
          <p:nvPr/>
        </p:nvSpPr>
        <p:spPr>
          <a:xfrm>
            <a:off x="2559985" y="5692987"/>
            <a:ext cx="5804080" cy="923330"/>
          </a:xfrm>
          <a:prstGeom prst="rect">
            <a:avLst/>
          </a:prstGeom>
        </p:spPr>
        <p:txBody>
          <a:bodyPr wrap="square">
            <a:spAutoFit/>
          </a:bodyPr>
          <a:lstStyle/>
          <a:p>
            <a:pPr algn="ctr">
              <a:spcAft>
                <a:spcPts val="0"/>
              </a:spcAft>
            </a:pPr>
            <a:r>
              <a:rPr lang="id-ID" sz="5400" b="1" dirty="0">
                <a:solidFill>
                  <a:schemeClr val="bg1"/>
                </a:solidFill>
                <a:latin typeface="Cooper Black" panose="0208090404030B020404" pitchFamily="18" charset="0"/>
                <a:ea typeface="Calibri" panose="020F0502020204030204" pitchFamily="34" charset="0"/>
              </a:rPr>
              <a:t>THANK YOU</a:t>
            </a:r>
            <a:endParaRPr lang="en-US" sz="5400" b="1" dirty="0">
              <a:solidFill>
                <a:schemeClr val="bg1"/>
              </a:solidFill>
              <a:latin typeface="Cooper Black" panose="0208090404030B020404" pitchFamily="18" charset="0"/>
            </a:endParaRPr>
          </a:p>
        </p:txBody>
      </p:sp>
      <p:pic>
        <p:nvPicPr>
          <p:cNvPr id="4" name="Picture 3">
            <a:extLst>
              <a:ext uri="{FF2B5EF4-FFF2-40B4-BE49-F238E27FC236}">
                <a16:creationId xmlns:a16="http://schemas.microsoft.com/office/drawing/2014/main" id="{C73F2780-C2C3-470A-8A0B-C3235AFB0DBC}"/>
              </a:ext>
            </a:extLst>
          </p:cNvPr>
          <p:cNvPicPr>
            <a:picLocks noChangeAspect="1"/>
          </p:cNvPicPr>
          <p:nvPr/>
        </p:nvPicPr>
        <p:blipFill>
          <a:blip r:embed="rId4"/>
          <a:stretch>
            <a:fillRect/>
          </a:stretch>
        </p:blipFill>
        <p:spPr>
          <a:xfrm>
            <a:off x="0" y="5591431"/>
            <a:ext cx="1119116" cy="1268815"/>
          </a:xfrm>
          <a:prstGeom prst="rect">
            <a:avLst/>
          </a:prstGeom>
          <a:ln>
            <a:noFill/>
          </a:ln>
          <a:effectLst>
            <a:softEdge rad="112500"/>
          </a:effectLst>
        </p:spPr>
      </p:pic>
    </p:spTree>
    <p:extLst>
      <p:ext uri="{BB962C8B-B14F-4D97-AF65-F5344CB8AC3E}">
        <p14:creationId xmlns:p14="http://schemas.microsoft.com/office/powerpoint/2010/main" val="3154628117"/>
      </p:ext>
    </p:extLst>
  </p:cSld>
  <p:clrMapOvr>
    <a:masterClrMapping/>
  </p:clrMapOvr>
  <mc:AlternateContent xmlns:mc="http://schemas.openxmlformats.org/markup-compatibility/2006" xmlns:p15="http://schemas.microsoft.com/office/powerpoint/2012/main">
    <mc:Choice Requires="p15">
      <p:transition spd="slow">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1000"/>
                                        <p:tgtEl>
                                          <p:spTgt spid="5"/>
                                        </p:tgtEl>
                                      </p:cBhvr>
                                    </p:animEffect>
                                  </p:childTnLst>
                                </p:cTn>
                              </p:par>
                            </p:childTnLst>
                          </p:cTn>
                        </p:par>
                        <p:par>
                          <p:cTn id="8" fill="hold">
                            <p:stCondLst>
                              <p:cond delay="1000"/>
                            </p:stCondLst>
                            <p:childTnLst>
                              <p:par>
                                <p:cTn id="9" presetID="6" presetClass="entr" presetSubtype="16"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circle(in)">
                                      <p:cBhvr>
                                        <p:cTn id="11" dur="1000"/>
                                        <p:tgtEl>
                                          <p:spTgt spid="2"/>
                                        </p:tgtEl>
                                      </p:cBhvr>
                                    </p:animEffect>
                                  </p:childTnLst>
                                </p:cTn>
                              </p:par>
                            </p:childTnLst>
                          </p:cTn>
                        </p:par>
                        <p:par>
                          <p:cTn id="12" fill="hold">
                            <p:stCondLst>
                              <p:cond delay="2000"/>
                            </p:stCondLst>
                            <p:childTnLst>
                              <p:par>
                                <p:cTn id="13" presetID="6" presetClass="entr" presetSubtype="16"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circle(in)">
                                      <p:cBhvr>
                                        <p:cTn id="15" dur="1000"/>
                                        <p:tgtEl>
                                          <p:spTgt spid="19"/>
                                        </p:tgtEl>
                                      </p:cBhvr>
                                    </p:animEffect>
                                  </p:childTnLst>
                                </p:cTn>
                              </p:par>
                              <p:par>
                                <p:cTn id="16" presetID="6" presetClass="entr" presetSubtype="16"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circle(in)">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402591CC-DBF0-4BF5-BF5B-A0F1DE07594C}"/>
              </a:ext>
            </a:extLst>
          </p:cNvPr>
          <p:cNvSpPr/>
          <p:nvPr/>
        </p:nvSpPr>
        <p:spPr>
          <a:xfrm>
            <a:off x="1790802" y="696414"/>
            <a:ext cx="4590948" cy="373920"/>
          </a:xfrm>
          <a:prstGeom prst="parallelogram">
            <a:avLst>
              <a:gd name="adj" fmla="val 100088"/>
            </a:avLst>
          </a:prstGeom>
          <a:gradFill flip="none" rotWithShape="1">
            <a:gsLst>
              <a:gs pos="0">
                <a:schemeClr val="accent1">
                  <a:lumMod val="5000"/>
                  <a:lumOff val="95000"/>
                </a:schemeClr>
              </a:gs>
              <a:gs pos="27000">
                <a:schemeClr val="accent1">
                  <a:lumMod val="45000"/>
                  <a:lumOff val="55000"/>
                </a:schemeClr>
              </a:gs>
              <a:gs pos="56000">
                <a:srgbClr val="8FAADC"/>
              </a:gs>
              <a:gs pos="100000">
                <a:srgbClr val="8FAADC"/>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400" dirty="0">
                <a:solidFill>
                  <a:schemeClr val="bg2">
                    <a:lumMod val="25000"/>
                  </a:schemeClr>
                </a:solidFill>
              </a:rPr>
              <a:t>Del Institute of Technology</a:t>
            </a:r>
            <a:endParaRPr lang="id-ID" sz="2400" dirty="0"/>
          </a:p>
        </p:txBody>
      </p:sp>
      <p:sp>
        <p:nvSpPr>
          <p:cNvPr id="7" name="TextBox 6">
            <a:extLst>
              <a:ext uri="{FF2B5EF4-FFF2-40B4-BE49-F238E27FC236}">
                <a16:creationId xmlns:a16="http://schemas.microsoft.com/office/drawing/2014/main" id="{07872049-D4F9-4E01-9CD1-1428EC4EDBEA}"/>
              </a:ext>
            </a:extLst>
          </p:cNvPr>
          <p:cNvSpPr txBox="1"/>
          <p:nvPr/>
        </p:nvSpPr>
        <p:spPr>
          <a:xfrm>
            <a:off x="1769726" y="198176"/>
            <a:ext cx="4934804" cy="461665"/>
          </a:xfrm>
          <a:prstGeom prst="rect">
            <a:avLst/>
          </a:prstGeom>
          <a:noFill/>
        </p:spPr>
        <p:txBody>
          <a:bodyPr wrap="square" rtlCol="0">
            <a:spAutoFit/>
          </a:bodyPr>
          <a:lstStyle/>
          <a:p>
            <a:pPr algn="ctr"/>
            <a:r>
              <a:rPr lang="id-ID" sz="2400" dirty="0">
                <a:solidFill>
                  <a:schemeClr val="bg2">
                    <a:lumMod val="25000"/>
                  </a:schemeClr>
                </a:solidFill>
              </a:rPr>
              <a:t>Electrical Engineering Study Program</a:t>
            </a:r>
          </a:p>
        </p:txBody>
      </p:sp>
      <p:sp>
        <p:nvSpPr>
          <p:cNvPr id="106" name="TextBox 105">
            <a:extLst>
              <a:ext uri="{FF2B5EF4-FFF2-40B4-BE49-F238E27FC236}">
                <a16:creationId xmlns:a16="http://schemas.microsoft.com/office/drawing/2014/main" id="{CFF0DE39-0BFF-489C-AF85-1F2AB734802D}"/>
              </a:ext>
            </a:extLst>
          </p:cNvPr>
          <p:cNvSpPr txBox="1"/>
          <p:nvPr/>
        </p:nvSpPr>
        <p:spPr>
          <a:xfrm>
            <a:off x="361467" y="5461054"/>
            <a:ext cx="3570514" cy="400110"/>
          </a:xfrm>
          <a:prstGeom prst="rect">
            <a:avLst/>
          </a:prstGeom>
          <a:noFill/>
        </p:spPr>
        <p:txBody>
          <a:bodyPr wrap="square" rtlCol="0">
            <a:spAutoFit/>
          </a:bodyPr>
          <a:lstStyle/>
          <a:p>
            <a:pPr algn="ctr"/>
            <a:r>
              <a:rPr lang="id-ID" sz="2000" dirty="0">
                <a:solidFill>
                  <a:schemeClr val="bg1"/>
                </a:solidFill>
                <a:latin typeface="Adobe Gothic Std B" panose="020B0800000000000000" pitchFamily="34" charset="-128"/>
                <a:ea typeface="Adobe Gothic Std B" panose="020B0800000000000000" pitchFamily="34" charset="-128"/>
              </a:rPr>
              <a:t>Nama Penulis</a:t>
            </a:r>
          </a:p>
        </p:txBody>
      </p:sp>
      <p:sp>
        <p:nvSpPr>
          <p:cNvPr id="117" name="Diamond 116">
            <a:extLst>
              <a:ext uri="{FF2B5EF4-FFF2-40B4-BE49-F238E27FC236}">
                <a16:creationId xmlns:a16="http://schemas.microsoft.com/office/drawing/2014/main" id="{517161CA-9390-4FB0-9D0A-FF550241E608}"/>
              </a:ext>
            </a:extLst>
          </p:cNvPr>
          <p:cNvSpPr/>
          <p:nvPr/>
        </p:nvSpPr>
        <p:spPr>
          <a:xfrm>
            <a:off x="11104884" y="2297457"/>
            <a:ext cx="2236591" cy="2236591"/>
          </a:xfrm>
          <a:prstGeom prst="diamond">
            <a:avLst/>
          </a:prstGeom>
          <a:solidFill>
            <a:srgbClr val="8FA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1" name="Diamond 120">
            <a:extLst>
              <a:ext uri="{FF2B5EF4-FFF2-40B4-BE49-F238E27FC236}">
                <a16:creationId xmlns:a16="http://schemas.microsoft.com/office/drawing/2014/main" id="{5D572CF8-19ED-4881-A0A1-C5C13F319853}"/>
              </a:ext>
            </a:extLst>
          </p:cNvPr>
          <p:cNvSpPr/>
          <p:nvPr/>
        </p:nvSpPr>
        <p:spPr>
          <a:xfrm>
            <a:off x="9952526" y="5813038"/>
            <a:ext cx="2236591" cy="2236591"/>
          </a:xfrm>
          <a:prstGeom prst="diamond">
            <a:avLst/>
          </a:prstGeom>
          <a:solidFill>
            <a:srgbClr val="8FA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6" name="Arrow: Pentagon 125">
            <a:extLst>
              <a:ext uri="{FF2B5EF4-FFF2-40B4-BE49-F238E27FC236}">
                <a16:creationId xmlns:a16="http://schemas.microsoft.com/office/drawing/2014/main" id="{C5C7F7F9-3A49-4B34-9A05-942A3C0C377C}"/>
              </a:ext>
            </a:extLst>
          </p:cNvPr>
          <p:cNvSpPr/>
          <p:nvPr/>
        </p:nvSpPr>
        <p:spPr>
          <a:xfrm>
            <a:off x="27672" y="2123254"/>
            <a:ext cx="10985871" cy="2695262"/>
          </a:xfrm>
          <a:prstGeom prst="homePlate">
            <a:avLst/>
          </a:prstGeom>
          <a:gradFill flip="none" rotWithShape="1">
            <a:gsLst>
              <a:gs pos="10000">
                <a:schemeClr val="accent1">
                  <a:lumMod val="5000"/>
                  <a:lumOff val="95000"/>
                </a:schemeClr>
              </a:gs>
              <a:gs pos="46000">
                <a:schemeClr val="accent1">
                  <a:lumMod val="45000"/>
                  <a:lumOff val="55000"/>
                </a:schemeClr>
              </a:gs>
              <a:gs pos="76000">
                <a:srgbClr val="8FAADC"/>
              </a:gs>
              <a:gs pos="100000">
                <a:srgbClr val="8FAADC"/>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7" name="TextBox 126">
            <a:extLst>
              <a:ext uri="{FF2B5EF4-FFF2-40B4-BE49-F238E27FC236}">
                <a16:creationId xmlns:a16="http://schemas.microsoft.com/office/drawing/2014/main" id="{96D4B435-E718-4525-8C9D-1E7BC366F947}"/>
              </a:ext>
            </a:extLst>
          </p:cNvPr>
          <p:cNvSpPr txBox="1"/>
          <p:nvPr/>
        </p:nvSpPr>
        <p:spPr>
          <a:xfrm>
            <a:off x="-53509" y="2090651"/>
            <a:ext cx="9721384" cy="1754326"/>
          </a:xfrm>
          <a:prstGeom prst="rect">
            <a:avLst/>
          </a:prstGeom>
          <a:noFill/>
        </p:spPr>
        <p:txBody>
          <a:bodyPr wrap="square" rtlCol="0">
            <a:spAutoFit/>
          </a:bodyPr>
          <a:lstStyle/>
          <a:p>
            <a:pPr algn="just"/>
            <a:r>
              <a:rPr lang="en-US" sz="2800" dirty="0">
                <a:latin typeface="Adobe Gothic Std B" panose="020B0800000000000000" pitchFamily="34" charset="-128"/>
                <a:ea typeface="Adobe Gothic Std B" panose="020B0800000000000000" pitchFamily="34" charset="-128"/>
              </a:rPr>
              <a:t>Design Automation W</a:t>
            </a:r>
            <a:r>
              <a:rPr lang="id-ID" sz="2800" dirty="0">
                <a:latin typeface="Adobe Gothic Std B" panose="020B0800000000000000" pitchFamily="34" charset="-128"/>
                <a:ea typeface="Adobe Gothic Std B" panose="020B0800000000000000" pitchFamily="34" charset="-128"/>
              </a:rPr>
              <a:t>a</a:t>
            </a:r>
            <a:r>
              <a:rPr lang="en-US" sz="2800" dirty="0">
                <a:latin typeface="Adobe Gothic Std B" panose="020B0800000000000000" pitchFamily="34" charset="-128"/>
                <a:ea typeface="Adobe Gothic Std B" panose="020B0800000000000000" pitchFamily="34" charset="-128"/>
              </a:rPr>
              <a:t>rehouse using Programmable Logic Controller and  QR Code Implementation for Inv</a:t>
            </a:r>
            <a:r>
              <a:rPr lang="id-ID" sz="2800" dirty="0">
                <a:latin typeface="Adobe Gothic Std B" panose="020B0800000000000000" pitchFamily="34" charset="-128"/>
                <a:ea typeface="Adobe Gothic Std B" panose="020B0800000000000000" pitchFamily="34" charset="-128"/>
              </a:rPr>
              <a:t>antarization</a:t>
            </a:r>
          </a:p>
          <a:p>
            <a:pPr algn="ctr"/>
            <a:endParaRPr lang="id-ID" sz="2400" dirty="0">
              <a:latin typeface="Adobe Gothic Std B" panose="020B0800000000000000" pitchFamily="34" charset="-128"/>
              <a:ea typeface="Adobe Gothic Std B" panose="020B0800000000000000" pitchFamily="34" charset="-128"/>
            </a:endParaRPr>
          </a:p>
        </p:txBody>
      </p:sp>
      <p:sp>
        <p:nvSpPr>
          <p:cNvPr id="142" name="TextBox 141">
            <a:extLst>
              <a:ext uri="{FF2B5EF4-FFF2-40B4-BE49-F238E27FC236}">
                <a16:creationId xmlns:a16="http://schemas.microsoft.com/office/drawing/2014/main" id="{A12C2E65-A817-4E09-B9D0-17F669BCB516}"/>
              </a:ext>
            </a:extLst>
          </p:cNvPr>
          <p:cNvSpPr txBox="1"/>
          <p:nvPr/>
        </p:nvSpPr>
        <p:spPr>
          <a:xfrm>
            <a:off x="10593187" y="6368520"/>
            <a:ext cx="785368" cy="369332"/>
          </a:xfrm>
          <a:prstGeom prst="rect">
            <a:avLst/>
          </a:prstGeom>
          <a:noFill/>
        </p:spPr>
        <p:txBody>
          <a:bodyPr wrap="square" rtlCol="0">
            <a:spAutoFit/>
          </a:bodyPr>
          <a:lstStyle/>
          <a:p>
            <a:pPr algn="ctr"/>
            <a:r>
              <a:rPr lang="id-ID" dirty="0">
                <a:latin typeface="Adobe Gothic Std B" panose="020B0800000000000000" pitchFamily="34" charset="-128"/>
                <a:ea typeface="Adobe Gothic Std B" panose="020B0800000000000000" pitchFamily="34" charset="-128"/>
              </a:rPr>
              <a:t>2020</a:t>
            </a:r>
          </a:p>
        </p:txBody>
      </p:sp>
      <p:pic>
        <p:nvPicPr>
          <p:cNvPr id="21" name="Picture 20">
            <a:extLst>
              <a:ext uri="{FF2B5EF4-FFF2-40B4-BE49-F238E27FC236}">
                <a16:creationId xmlns:a16="http://schemas.microsoft.com/office/drawing/2014/main" id="{8E290BF0-94C5-42B0-9956-06B6E21592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922" y="236366"/>
            <a:ext cx="1531804" cy="1665585"/>
          </a:xfrm>
          <a:prstGeom prst="rect">
            <a:avLst/>
          </a:prstGeom>
        </p:spPr>
      </p:pic>
      <p:sp>
        <p:nvSpPr>
          <p:cNvPr id="22" name="Subtitle 2">
            <a:extLst>
              <a:ext uri="{FF2B5EF4-FFF2-40B4-BE49-F238E27FC236}">
                <a16:creationId xmlns:a16="http://schemas.microsoft.com/office/drawing/2014/main" id="{5403AEA8-EE0B-4A11-BD45-EA9C98074223}"/>
              </a:ext>
            </a:extLst>
          </p:cNvPr>
          <p:cNvSpPr>
            <a:spLocks noGrp="1"/>
          </p:cNvSpPr>
          <p:nvPr>
            <p:ph type="subTitle" idx="1"/>
          </p:nvPr>
        </p:nvSpPr>
        <p:spPr>
          <a:xfrm>
            <a:off x="2972357" y="3243834"/>
            <a:ext cx="6141101" cy="1595686"/>
          </a:xfrm>
        </p:spPr>
        <p:txBody>
          <a:bodyPr>
            <a:noAutofit/>
          </a:bodyPr>
          <a:lstStyle/>
          <a:p>
            <a:r>
              <a:rPr lang="id-ID" sz="2000" b="1" dirty="0"/>
              <a:t>Presented by :</a:t>
            </a:r>
          </a:p>
          <a:p>
            <a:r>
              <a:rPr lang="id-ID" sz="2000" dirty="0"/>
              <a:t>Ercherio Galang Dameross Marpaung	14S15056</a:t>
            </a:r>
          </a:p>
          <a:p>
            <a:r>
              <a:rPr lang="id-ID" sz="2000" dirty="0"/>
              <a:t>Erikson Mangihut Tua Silaban		14S16028</a:t>
            </a:r>
          </a:p>
          <a:p>
            <a:r>
              <a:rPr lang="id-ID" sz="2000" dirty="0"/>
              <a:t>Tommy Surimayanto			14S15017</a:t>
            </a:r>
          </a:p>
          <a:p>
            <a:pPr lvl="0"/>
            <a:endParaRPr lang="id-ID" sz="2000" dirty="0"/>
          </a:p>
        </p:txBody>
      </p:sp>
      <p:sp>
        <p:nvSpPr>
          <p:cNvPr id="23" name="Subtitle 2">
            <a:extLst>
              <a:ext uri="{FF2B5EF4-FFF2-40B4-BE49-F238E27FC236}">
                <a16:creationId xmlns:a16="http://schemas.microsoft.com/office/drawing/2014/main" id="{78FBDD4C-5A35-48A6-8DC1-DFFE1021AE6F}"/>
              </a:ext>
            </a:extLst>
          </p:cNvPr>
          <p:cNvSpPr txBox="1">
            <a:spLocks/>
          </p:cNvSpPr>
          <p:nvPr/>
        </p:nvSpPr>
        <p:spPr>
          <a:xfrm>
            <a:off x="195509" y="5046698"/>
            <a:ext cx="5348438" cy="150648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id-ID" sz="2000" b="1" dirty="0"/>
              <a:t>Supervisor :</a:t>
            </a:r>
            <a:endParaRPr lang="id-ID" dirty="0"/>
          </a:p>
          <a:p>
            <a:r>
              <a:rPr lang="id-ID" dirty="0"/>
              <a:t>Guntur Purba Siboro, S.T.,M.T </a:t>
            </a:r>
            <a:endParaRPr lang="id-ID" sz="2000" dirty="0"/>
          </a:p>
        </p:txBody>
      </p:sp>
      <p:pic>
        <p:nvPicPr>
          <p:cNvPr id="3" name="Picture 2">
            <a:extLst>
              <a:ext uri="{FF2B5EF4-FFF2-40B4-BE49-F238E27FC236}">
                <a16:creationId xmlns:a16="http://schemas.microsoft.com/office/drawing/2014/main" id="{49DCE7BD-62D5-4B2E-B705-A28290D601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720430">
            <a:off x="10274941" y="-861257"/>
            <a:ext cx="1563397" cy="1615570"/>
          </a:xfrm>
          <a:prstGeom prst="rect">
            <a:avLst/>
          </a:prstGeom>
        </p:spPr>
      </p:pic>
      <p:pic>
        <p:nvPicPr>
          <p:cNvPr id="9" name="Picture 8">
            <a:extLst>
              <a:ext uri="{FF2B5EF4-FFF2-40B4-BE49-F238E27FC236}">
                <a16:creationId xmlns:a16="http://schemas.microsoft.com/office/drawing/2014/main" id="{4351B16B-E80D-4718-903F-E8C67B330A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8863879">
            <a:off x="10244411" y="1456793"/>
            <a:ext cx="1582349" cy="1598563"/>
          </a:xfrm>
          <a:prstGeom prst="rect">
            <a:avLst/>
          </a:prstGeom>
        </p:spPr>
      </p:pic>
      <p:pic>
        <p:nvPicPr>
          <p:cNvPr id="11" name="Picture 10">
            <a:extLst>
              <a:ext uri="{FF2B5EF4-FFF2-40B4-BE49-F238E27FC236}">
                <a16:creationId xmlns:a16="http://schemas.microsoft.com/office/drawing/2014/main" id="{DF9AC864-04E8-4139-9575-5C52C3E65B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8908247">
            <a:off x="11406066" y="310583"/>
            <a:ext cx="1581081" cy="1552347"/>
          </a:xfrm>
          <a:prstGeom prst="rect">
            <a:avLst/>
          </a:prstGeom>
        </p:spPr>
      </p:pic>
      <p:pic>
        <p:nvPicPr>
          <p:cNvPr id="13" name="Picture 12">
            <a:extLst>
              <a:ext uri="{FF2B5EF4-FFF2-40B4-BE49-F238E27FC236}">
                <a16:creationId xmlns:a16="http://schemas.microsoft.com/office/drawing/2014/main" id="{327D1E01-4819-4A61-A1E0-2E59ECCDC7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8892265">
            <a:off x="7967861" y="6127018"/>
            <a:ext cx="1568635" cy="1593126"/>
          </a:xfrm>
          <a:prstGeom prst="rect">
            <a:avLst/>
          </a:prstGeom>
        </p:spPr>
      </p:pic>
      <p:pic>
        <p:nvPicPr>
          <p:cNvPr id="15" name="Picture 14">
            <a:extLst>
              <a:ext uri="{FF2B5EF4-FFF2-40B4-BE49-F238E27FC236}">
                <a16:creationId xmlns:a16="http://schemas.microsoft.com/office/drawing/2014/main" id="{7DA89D5E-65F7-4F37-A9DE-C96F36B06B7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8902247">
            <a:off x="9121510" y="4980040"/>
            <a:ext cx="1573699" cy="1552216"/>
          </a:xfrm>
          <a:prstGeom prst="rect">
            <a:avLst/>
          </a:prstGeom>
        </p:spPr>
      </p:pic>
      <p:pic>
        <p:nvPicPr>
          <p:cNvPr id="17" name="Picture 16">
            <a:extLst>
              <a:ext uri="{FF2B5EF4-FFF2-40B4-BE49-F238E27FC236}">
                <a16:creationId xmlns:a16="http://schemas.microsoft.com/office/drawing/2014/main" id="{B029F12D-136D-4F49-9FF5-F364160FC01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18928393">
            <a:off x="10282055" y="3825128"/>
            <a:ext cx="1563420" cy="1528526"/>
          </a:xfrm>
          <a:prstGeom prst="rect">
            <a:avLst/>
          </a:prstGeom>
        </p:spPr>
      </p:pic>
      <p:sp>
        <p:nvSpPr>
          <p:cNvPr id="20" name="AutoShape 2" descr="Hasil gambar untuk it del">
            <a:extLst>
              <a:ext uri="{FF2B5EF4-FFF2-40B4-BE49-F238E27FC236}">
                <a16:creationId xmlns:a16="http://schemas.microsoft.com/office/drawing/2014/main" id="{4371C278-7CC4-4C26-AE42-EAACCA201B5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6" name="Picture 25">
            <a:extLst>
              <a:ext uri="{FF2B5EF4-FFF2-40B4-BE49-F238E27FC236}">
                <a16:creationId xmlns:a16="http://schemas.microsoft.com/office/drawing/2014/main" id="{10F07581-6DFA-45F0-8F02-0FD4302AFE9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18880071">
            <a:off x="11427111" y="4953747"/>
            <a:ext cx="1616681" cy="1573103"/>
          </a:xfrm>
          <a:prstGeom prst="rect">
            <a:avLst/>
          </a:prstGeom>
        </p:spPr>
      </p:pic>
    </p:spTree>
    <p:extLst>
      <p:ext uri="{BB962C8B-B14F-4D97-AF65-F5344CB8AC3E}">
        <p14:creationId xmlns:p14="http://schemas.microsoft.com/office/powerpoint/2010/main" val="231265787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D823D412-DD59-4967-B08F-FD20D375F9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4377" cy="6856663"/>
          </a:xfrm>
          <a:prstGeom prst="rect">
            <a:avLst/>
          </a:prstGeom>
        </p:spPr>
      </p:pic>
      <p:grpSp>
        <p:nvGrpSpPr>
          <p:cNvPr id="3" name="Group 2">
            <a:extLst>
              <a:ext uri="{FF2B5EF4-FFF2-40B4-BE49-F238E27FC236}">
                <a16:creationId xmlns:a16="http://schemas.microsoft.com/office/drawing/2014/main" id="{2FEA8334-004B-449B-BC96-B6BE2DA281E8}"/>
              </a:ext>
            </a:extLst>
          </p:cNvPr>
          <p:cNvGrpSpPr/>
          <p:nvPr/>
        </p:nvGrpSpPr>
        <p:grpSpPr>
          <a:xfrm>
            <a:off x="933741" y="859838"/>
            <a:ext cx="4462462" cy="2956416"/>
            <a:chOff x="2029777" y="983670"/>
            <a:chExt cx="4462462" cy="2956416"/>
          </a:xfrm>
          <a:solidFill>
            <a:schemeClr val="tx1"/>
          </a:solidFill>
        </p:grpSpPr>
        <p:sp>
          <p:nvSpPr>
            <p:cNvPr id="5" name="Diamond 4">
              <a:extLst>
                <a:ext uri="{FF2B5EF4-FFF2-40B4-BE49-F238E27FC236}">
                  <a16:creationId xmlns:a16="http://schemas.microsoft.com/office/drawing/2014/main" id="{67668C43-3CC9-412C-A8D1-170626BB25A0}"/>
                </a:ext>
              </a:extLst>
            </p:cNvPr>
            <p:cNvSpPr/>
            <p:nvPr/>
          </p:nvSpPr>
          <p:spPr>
            <a:xfrm>
              <a:off x="2029777" y="983670"/>
              <a:ext cx="950494" cy="950494"/>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Diamond 5">
              <a:extLst>
                <a:ext uri="{FF2B5EF4-FFF2-40B4-BE49-F238E27FC236}">
                  <a16:creationId xmlns:a16="http://schemas.microsoft.com/office/drawing/2014/main" id="{E92CC7F8-7721-41EB-A761-019A305D9E7E}"/>
                </a:ext>
              </a:extLst>
            </p:cNvPr>
            <p:cNvSpPr/>
            <p:nvPr/>
          </p:nvSpPr>
          <p:spPr>
            <a:xfrm>
              <a:off x="2029777" y="1530029"/>
              <a:ext cx="1970723" cy="2104711"/>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 name="Diamond 7">
              <a:extLst>
                <a:ext uri="{FF2B5EF4-FFF2-40B4-BE49-F238E27FC236}">
                  <a16:creationId xmlns:a16="http://schemas.microsoft.com/office/drawing/2014/main" id="{E09260BC-6956-40F4-9404-B6EC5A2B28B5}"/>
                </a:ext>
              </a:extLst>
            </p:cNvPr>
            <p:cNvSpPr/>
            <p:nvPr/>
          </p:nvSpPr>
          <p:spPr>
            <a:xfrm>
              <a:off x="2505024" y="3464839"/>
              <a:ext cx="475247" cy="475247"/>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Parallelogram 8">
              <a:extLst>
                <a:ext uri="{FF2B5EF4-FFF2-40B4-BE49-F238E27FC236}">
                  <a16:creationId xmlns:a16="http://schemas.microsoft.com/office/drawing/2014/main" id="{61F95158-4396-4059-9015-E5EF497C0B54}"/>
                </a:ext>
              </a:extLst>
            </p:cNvPr>
            <p:cNvSpPr/>
            <p:nvPr/>
          </p:nvSpPr>
          <p:spPr>
            <a:xfrm flipH="1">
              <a:off x="3034697" y="1462306"/>
              <a:ext cx="3457542" cy="557784"/>
            </a:xfrm>
            <a:prstGeom prst="parallelogram">
              <a:avLst>
                <a:gd name="adj" fmla="val 10008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3600" b="1" dirty="0">
                  <a:solidFill>
                    <a:schemeClr val="bg1"/>
                  </a:solidFill>
                </a:rPr>
                <a:t>Overview</a:t>
              </a:r>
            </a:p>
          </p:txBody>
        </p:sp>
      </p:grpSp>
      <p:grpSp>
        <p:nvGrpSpPr>
          <p:cNvPr id="25" name="Group 24">
            <a:extLst>
              <a:ext uri="{FF2B5EF4-FFF2-40B4-BE49-F238E27FC236}">
                <a16:creationId xmlns:a16="http://schemas.microsoft.com/office/drawing/2014/main" id="{052F97D5-34A0-4DA4-8496-EF15F57FF34F}"/>
              </a:ext>
            </a:extLst>
          </p:cNvPr>
          <p:cNvGrpSpPr/>
          <p:nvPr/>
        </p:nvGrpSpPr>
        <p:grpSpPr>
          <a:xfrm>
            <a:off x="3165602" y="2074843"/>
            <a:ext cx="7536025" cy="588154"/>
            <a:chOff x="3165602" y="2116917"/>
            <a:chExt cx="7536025" cy="588154"/>
          </a:xfrm>
          <a:solidFill>
            <a:schemeClr val="tx1"/>
          </a:solidFill>
        </p:grpSpPr>
        <p:sp>
          <p:nvSpPr>
            <p:cNvPr id="7" name="Arrow: Right 6">
              <a:extLst>
                <a:ext uri="{FF2B5EF4-FFF2-40B4-BE49-F238E27FC236}">
                  <a16:creationId xmlns:a16="http://schemas.microsoft.com/office/drawing/2014/main" id="{576333E5-3269-4987-ADE7-EF37042346AA}"/>
                </a:ext>
              </a:extLst>
            </p:cNvPr>
            <p:cNvSpPr/>
            <p:nvPr/>
          </p:nvSpPr>
          <p:spPr>
            <a:xfrm>
              <a:off x="6180012" y="2116917"/>
              <a:ext cx="4521615" cy="560714"/>
            </a:xfrm>
            <a:prstGeom prst="rightArrow">
              <a:avLst>
                <a:gd name="adj1" fmla="val 75000"/>
                <a:gd name="adj2" fmla="val 50000"/>
              </a:avLst>
            </a:prstGeom>
            <a:grpFill/>
            <a:scene3d>
              <a:camera prst="orthographicFront">
                <a:rot lat="0" lon="0" rev="0"/>
              </a:camera>
              <a:lightRig rig="contrasting" dir="t">
                <a:rot lat="0" lon="0" rev="1200000"/>
              </a:lightRig>
            </a:scene3d>
            <a:sp3d z="-300000" contourW="19050" prstMaterial="metal">
              <a:bevelT w="88900" h="203200"/>
              <a:bevelB w="165100" h="254000"/>
            </a:sp3d>
          </p:spPr>
          <p:style>
            <a:lnRef idx="0">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0" name="Freeform: Shape 9">
              <a:extLst>
                <a:ext uri="{FF2B5EF4-FFF2-40B4-BE49-F238E27FC236}">
                  <a16:creationId xmlns:a16="http://schemas.microsoft.com/office/drawing/2014/main" id="{3F391F33-A81C-44E2-B072-46C89E104F43}"/>
                </a:ext>
              </a:extLst>
            </p:cNvPr>
            <p:cNvSpPr/>
            <p:nvPr/>
          </p:nvSpPr>
          <p:spPr>
            <a:xfrm>
              <a:off x="3165602" y="2144357"/>
              <a:ext cx="3014410" cy="560714"/>
            </a:xfrm>
            <a:custGeom>
              <a:avLst/>
              <a:gdLst>
                <a:gd name="connsiteX0" fmla="*/ 0 w 3014410"/>
                <a:gd name="connsiteY0" fmla="*/ 93454 h 560714"/>
                <a:gd name="connsiteX1" fmla="*/ 93454 w 3014410"/>
                <a:gd name="connsiteY1" fmla="*/ 0 h 560714"/>
                <a:gd name="connsiteX2" fmla="*/ 2920956 w 3014410"/>
                <a:gd name="connsiteY2" fmla="*/ 0 h 560714"/>
                <a:gd name="connsiteX3" fmla="*/ 3014410 w 3014410"/>
                <a:gd name="connsiteY3" fmla="*/ 93454 h 560714"/>
                <a:gd name="connsiteX4" fmla="*/ 3014410 w 3014410"/>
                <a:gd name="connsiteY4" fmla="*/ 467260 h 560714"/>
                <a:gd name="connsiteX5" fmla="*/ 2920956 w 3014410"/>
                <a:gd name="connsiteY5" fmla="*/ 560714 h 560714"/>
                <a:gd name="connsiteX6" fmla="*/ 93454 w 3014410"/>
                <a:gd name="connsiteY6" fmla="*/ 560714 h 560714"/>
                <a:gd name="connsiteX7" fmla="*/ 0 w 3014410"/>
                <a:gd name="connsiteY7" fmla="*/ 467260 h 560714"/>
                <a:gd name="connsiteX8" fmla="*/ 0 w 3014410"/>
                <a:gd name="connsiteY8" fmla="*/ 93454 h 560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4410" h="560714">
                  <a:moveTo>
                    <a:pt x="0" y="93454"/>
                  </a:moveTo>
                  <a:cubicBezTo>
                    <a:pt x="0" y="41841"/>
                    <a:pt x="41841" y="0"/>
                    <a:pt x="93454" y="0"/>
                  </a:cubicBezTo>
                  <a:lnTo>
                    <a:pt x="2920956" y="0"/>
                  </a:lnTo>
                  <a:cubicBezTo>
                    <a:pt x="2972569" y="0"/>
                    <a:pt x="3014410" y="41841"/>
                    <a:pt x="3014410" y="93454"/>
                  </a:cubicBezTo>
                  <a:lnTo>
                    <a:pt x="3014410" y="467260"/>
                  </a:lnTo>
                  <a:cubicBezTo>
                    <a:pt x="3014410" y="518873"/>
                    <a:pt x="2972569" y="560714"/>
                    <a:pt x="2920956" y="560714"/>
                  </a:cubicBezTo>
                  <a:lnTo>
                    <a:pt x="93454" y="560714"/>
                  </a:lnTo>
                  <a:cubicBezTo>
                    <a:pt x="41841" y="560714"/>
                    <a:pt x="0" y="518873"/>
                    <a:pt x="0" y="467260"/>
                  </a:cubicBezTo>
                  <a:lnTo>
                    <a:pt x="0" y="93454"/>
                  </a:lnTo>
                  <a:close/>
                </a:path>
              </a:pathLst>
            </a:custGeom>
            <a:grpFill/>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84522" tIns="55947" rIns="84522" bIns="55947" numCol="1" spcCol="1270" anchor="ctr" anchorCtr="0">
              <a:noAutofit/>
            </a:bodyPr>
            <a:lstStyle/>
            <a:p>
              <a:pPr marL="0" lvl="0" indent="0" algn="ctr" defTabSz="666750">
                <a:lnSpc>
                  <a:spcPct val="90000"/>
                </a:lnSpc>
                <a:spcBef>
                  <a:spcPct val="0"/>
                </a:spcBef>
                <a:spcAft>
                  <a:spcPct val="35000"/>
                </a:spcAft>
                <a:buNone/>
              </a:pPr>
              <a:r>
                <a:rPr lang="en-US" sz="1500" b="1" kern="1200" dirty="0"/>
                <a:t>Introduction </a:t>
              </a:r>
            </a:p>
          </p:txBody>
        </p:sp>
      </p:grpSp>
      <p:grpSp>
        <p:nvGrpSpPr>
          <p:cNvPr id="26" name="Group 25">
            <a:extLst>
              <a:ext uri="{FF2B5EF4-FFF2-40B4-BE49-F238E27FC236}">
                <a16:creationId xmlns:a16="http://schemas.microsoft.com/office/drawing/2014/main" id="{9B15A180-F1E8-4FCA-8867-27AA350ADE7B}"/>
              </a:ext>
            </a:extLst>
          </p:cNvPr>
          <p:cNvGrpSpPr/>
          <p:nvPr/>
        </p:nvGrpSpPr>
        <p:grpSpPr>
          <a:xfrm>
            <a:off x="3165602" y="2823937"/>
            <a:ext cx="7536025" cy="560714"/>
            <a:chOff x="3165602" y="2733703"/>
            <a:chExt cx="7536025" cy="560714"/>
          </a:xfrm>
          <a:solidFill>
            <a:schemeClr val="tx1"/>
          </a:solidFill>
        </p:grpSpPr>
        <p:sp>
          <p:nvSpPr>
            <p:cNvPr id="11" name="Arrow: Right 10">
              <a:extLst>
                <a:ext uri="{FF2B5EF4-FFF2-40B4-BE49-F238E27FC236}">
                  <a16:creationId xmlns:a16="http://schemas.microsoft.com/office/drawing/2014/main" id="{6F705143-2B48-4F56-B35F-359E8ED39D37}"/>
                </a:ext>
              </a:extLst>
            </p:cNvPr>
            <p:cNvSpPr/>
            <p:nvPr/>
          </p:nvSpPr>
          <p:spPr>
            <a:xfrm>
              <a:off x="6180012" y="2733703"/>
              <a:ext cx="4521615" cy="560714"/>
            </a:xfrm>
            <a:prstGeom prst="rightArrow">
              <a:avLst>
                <a:gd name="adj1" fmla="val 75000"/>
                <a:gd name="adj2" fmla="val 50000"/>
              </a:avLst>
            </a:prstGeom>
            <a:grpFill/>
            <a:scene3d>
              <a:camera prst="orthographicFront">
                <a:rot lat="0" lon="0" rev="0"/>
              </a:camera>
              <a:lightRig rig="contrasting" dir="t">
                <a:rot lat="0" lon="0" rev="1200000"/>
              </a:lightRig>
            </a:scene3d>
            <a:sp3d z="-300000" contourW="19050" prstMaterial="metal">
              <a:bevelT w="88900" h="203200"/>
              <a:bevelB w="165100" h="254000"/>
            </a:sp3d>
          </p:spPr>
          <p:style>
            <a:lnRef idx="0">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2" name="Freeform: Shape 11">
              <a:extLst>
                <a:ext uri="{FF2B5EF4-FFF2-40B4-BE49-F238E27FC236}">
                  <a16:creationId xmlns:a16="http://schemas.microsoft.com/office/drawing/2014/main" id="{DB623E3F-4484-43E1-A0F5-432644B88CE2}"/>
                </a:ext>
              </a:extLst>
            </p:cNvPr>
            <p:cNvSpPr/>
            <p:nvPr/>
          </p:nvSpPr>
          <p:spPr>
            <a:xfrm>
              <a:off x="3165602" y="2733703"/>
              <a:ext cx="3014410" cy="560714"/>
            </a:xfrm>
            <a:custGeom>
              <a:avLst/>
              <a:gdLst>
                <a:gd name="connsiteX0" fmla="*/ 0 w 3014410"/>
                <a:gd name="connsiteY0" fmla="*/ 93454 h 560714"/>
                <a:gd name="connsiteX1" fmla="*/ 93454 w 3014410"/>
                <a:gd name="connsiteY1" fmla="*/ 0 h 560714"/>
                <a:gd name="connsiteX2" fmla="*/ 2920956 w 3014410"/>
                <a:gd name="connsiteY2" fmla="*/ 0 h 560714"/>
                <a:gd name="connsiteX3" fmla="*/ 3014410 w 3014410"/>
                <a:gd name="connsiteY3" fmla="*/ 93454 h 560714"/>
                <a:gd name="connsiteX4" fmla="*/ 3014410 w 3014410"/>
                <a:gd name="connsiteY4" fmla="*/ 467260 h 560714"/>
                <a:gd name="connsiteX5" fmla="*/ 2920956 w 3014410"/>
                <a:gd name="connsiteY5" fmla="*/ 560714 h 560714"/>
                <a:gd name="connsiteX6" fmla="*/ 93454 w 3014410"/>
                <a:gd name="connsiteY6" fmla="*/ 560714 h 560714"/>
                <a:gd name="connsiteX7" fmla="*/ 0 w 3014410"/>
                <a:gd name="connsiteY7" fmla="*/ 467260 h 560714"/>
                <a:gd name="connsiteX8" fmla="*/ 0 w 3014410"/>
                <a:gd name="connsiteY8" fmla="*/ 93454 h 560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4410" h="560714">
                  <a:moveTo>
                    <a:pt x="0" y="93454"/>
                  </a:moveTo>
                  <a:cubicBezTo>
                    <a:pt x="0" y="41841"/>
                    <a:pt x="41841" y="0"/>
                    <a:pt x="93454" y="0"/>
                  </a:cubicBezTo>
                  <a:lnTo>
                    <a:pt x="2920956" y="0"/>
                  </a:lnTo>
                  <a:cubicBezTo>
                    <a:pt x="2972569" y="0"/>
                    <a:pt x="3014410" y="41841"/>
                    <a:pt x="3014410" y="93454"/>
                  </a:cubicBezTo>
                  <a:lnTo>
                    <a:pt x="3014410" y="467260"/>
                  </a:lnTo>
                  <a:cubicBezTo>
                    <a:pt x="3014410" y="518873"/>
                    <a:pt x="2972569" y="560714"/>
                    <a:pt x="2920956" y="560714"/>
                  </a:cubicBezTo>
                  <a:lnTo>
                    <a:pt x="93454" y="560714"/>
                  </a:lnTo>
                  <a:cubicBezTo>
                    <a:pt x="41841" y="560714"/>
                    <a:pt x="0" y="518873"/>
                    <a:pt x="0" y="467260"/>
                  </a:cubicBezTo>
                  <a:lnTo>
                    <a:pt x="0" y="93454"/>
                  </a:lnTo>
                  <a:close/>
                </a:path>
              </a:pathLst>
            </a:custGeom>
            <a:grpFill/>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84522" tIns="55947" rIns="84522" bIns="55947" numCol="1" spcCol="1270" anchor="ctr" anchorCtr="0">
              <a:noAutofit/>
            </a:bodyPr>
            <a:lstStyle/>
            <a:p>
              <a:pPr marL="0" lvl="0" indent="0" algn="ctr" defTabSz="666750">
                <a:lnSpc>
                  <a:spcPct val="90000"/>
                </a:lnSpc>
                <a:spcBef>
                  <a:spcPct val="0"/>
                </a:spcBef>
                <a:spcAft>
                  <a:spcPct val="35000"/>
                </a:spcAft>
                <a:buNone/>
              </a:pPr>
              <a:r>
                <a:rPr lang="id-ID" sz="1500" b="1" dirty="0"/>
                <a:t>Conveyor</a:t>
              </a:r>
              <a:endParaRPr lang="en-US" sz="1500" b="1" kern="1200" dirty="0"/>
            </a:p>
          </p:txBody>
        </p:sp>
      </p:grpSp>
      <p:grpSp>
        <p:nvGrpSpPr>
          <p:cNvPr id="27" name="Group 26">
            <a:extLst>
              <a:ext uri="{FF2B5EF4-FFF2-40B4-BE49-F238E27FC236}">
                <a16:creationId xmlns:a16="http://schemas.microsoft.com/office/drawing/2014/main" id="{3E8711A9-5EC1-4723-A9D2-94CAAD25915D}"/>
              </a:ext>
            </a:extLst>
          </p:cNvPr>
          <p:cNvGrpSpPr/>
          <p:nvPr/>
        </p:nvGrpSpPr>
        <p:grpSpPr>
          <a:xfrm>
            <a:off x="3165602" y="3467260"/>
            <a:ext cx="7536025" cy="560714"/>
            <a:chOff x="3165602" y="3350489"/>
            <a:chExt cx="7536025" cy="560714"/>
          </a:xfrm>
          <a:solidFill>
            <a:schemeClr val="tx1"/>
          </a:solidFill>
        </p:grpSpPr>
        <p:sp>
          <p:nvSpPr>
            <p:cNvPr id="13" name="Arrow: Right 12">
              <a:extLst>
                <a:ext uri="{FF2B5EF4-FFF2-40B4-BE49-F238E27FC236}">
                  <a16:creationId xmlns:a16="http://schemas.microsoft.com/office/drawing/2014/main" id="{6C7A616A-20EC-455D-8710-CBEE3C5C158E}"/>
                </a:ext>
              </a:extLst>
            </p:cNvPr>
            <p:cNvSpPr/>
            <p:nvPr/>
          </p:nvSpPr>
          <p:spPr>
            <a:xfrm>
              <a:off x="6180012" y="3350489"/>
              <a:ext cx="4521615" cy="560714"/>
            </a:xfrm>
            <a:prstGeom prst="rightArrow">
              <a:avLst>
                <a:gd name="adj1" fmla="val 75000"/>
                <a:gd name="adj2" fmla="val 50000"/>
              </a:avLst>
            </a:prstGeom>
            <a:grpFill/>
            <a:scene3d>
              <a:camera prst="orthographicFront">
                <a:rot lat="0" lon="0" rev="0"/>
              </a:camera>
              <a:lightRig rig="contrasting" dir="t">
                <a:rot lat="0" lon="0" rev="1200000"/>
              </a:lightRig>
            </a:scene3d>
            <a:sp3d z="-300000" contourW="19050" prstMaterial="metal">
              <a:bevelT w="88900" h="203200"/>
              <a:bevelB w="165100" h="254000"/>
            </a:sp3d>
          </p:spPr>
          <p:style>
            <a:lnRef idx="0">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4" name="Freeform: Shape 13">
              <a:extLst>
                <a:ext uri="{FF2B5EF4-FFF2-40B4-BE49-F238E27FC236}">
                  <a16:creationId xmlns:a16="http://schemas.microsoft.com/office/drawing/2014/main" id="{C9A7731B-1436-44FC-BEA3-98B4AACC860E}"/>
                </a:ext>
              </a:extLst>
            </p:cNvPr>
            <p:cNvSpPr/>
            <p:nvPr/>
          </p:nvSpPr>
          <p:spPr>
            <a:xfrm>
              <a:off x="3165602" y="3350489"/>
              <a:ext cx="3014410" cy="560714"/>
            </a:xfrm>
            <a:custGeom>
              <a:avLst/>
              <a:gdLst>
                <a:gd name="connsiteX0" fmla="*/ 0 w 3014410"/>
                <a:gd name="connsiteY0" fmla="*/ 93454 h 560714"/>
                <a:gd name="connsiteX1" fmla="*/ 93454 w 3014410"/>
                <a:gd name="connsiteY1" fmla="*/ 0 h 560714"/>
                <a:gd name="connsiteX2" fmla="*/ 2920956 w 3014410"/>
                <a:gd name="connsiteY2" fmla="*/ 0 h 560714"/>
                <a:gd name="connsiteX3" fmla="*/ 3014410 w 3014410"/>
                <a:gd name="connsiteY3" fmla="*/ 93454 h 560714"/>
                <a:gd name="connsiteX4" fmla="*/ 3014410 w 3014410"/>
                <a:gd name="connsiteY4" fmla="*/ 467260 h 560714"/>
                <a:gd name="connsiteX5" fmla="*/ 2920956 w 3014410"/>
                <a:gd name="connsiteY5" fmla="*/ 560714 h 560714"/>
                <a:gd name="connsiteX6" fmla="*/ 93454 w 3014410"/>
                <a:gd name="connsiteY6" fmla="*/ 560714 h 560714"/>
                <a:gd name="connsiteX7" fmla="*/ 0 w 3014410"/>
                <a:gd name="connsiteY7" fmla="*/ 467260 h 560714"/>
                <a:gd name="connsiteX8" fmla="*/ 0 w 3014410"/>
                <a:gd name="connsiteY8" fmla="*/ 93454 h 560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4410" h="560714">
                  <a:moveTo>
                    <a:pt x="0" y="93454"/>
                  </a:moveTo>
                  <a:cubicBezTo>
                    <a:pt x="0" y="41841"/>
                    <a:pt x="41841" y="0"/>
                    <a:pt x="93454" y="0"/>
                  </a:cubicBezTo>
                  <a:lnTo>
                    <a:pt x="2920956" y="0"/>
                  </a:lnTo>
                  <a:cubicBezTo>
                    <a:pt x="2972569" y="0"/>
                    <a:pt x="3014410" y="41841"/>
                    <a:pt x="3014410" y="93454"/>
                  </a:cubicBezTo>
                  <a:lnTo>
                    <a:pt x="3014410" y="467260"/>
                  </a:lnTo>
                  <a:cubicBezTo>
                    <a:pt x="3014410" y="518873"/>
                    <a:pt x="2972569" y="560714"/>
                    <a:pt x="2920956" y="560714"/>
                  </a:cubicBezTo>
                  <a:lnTo>
                    <a:pt x="93454" y="560714"/>
                  </a:lnTo>
                  <a:cubicBezTo>
                    <a:pt x="41841" y="560714"/>
                    <a:pt x="0" y="518873"/>
                    <a:pt x="0" y="467260"/>
                  </a:cubicBezTo>
                  <a:lnTo>
                    <a:pt x="0" y="93454"/>
                  </a:lnTo>
                  <a:close/>
                </a:path>
              </a:pathLst>
            </a:custGeom>
            <a:grpFill/>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84522" tIns="55947" rIns="84522" bIns="55947" numCol="1" spcCol="1270" anchor="ctr" anchorCtr="0">
              <a:noAutofit/>
            </a:bodyPr>
            <a:lstStyle/>
            <a:p>
              <a:pPr marL="0" lvl="0" indent="0" algn="ctr" defTabSz="666750">
                <a:lnSpc>
                  <a:spcPct val="90000"/>
                </a:lnSpc>
                <a:spcBef>
                  <a:spcPct val="0"/>
                </a:spcBef>
                <a:spcAft>
                  <a:spcPct val="35000"/>
                </a:spcAft>
                <a:buNone/>
              </a:pPr>
              <a:r>
                <a:rPr lang="id-ID" sz="1500" b="1" kern="1200" dirty="0"/>
                <a:t>Storage Shelf</a:t>
              </a:r>
              <a:endParaRPr lang="en-US" sz="1500" b="1" kern="1200" dirty="0"/>
            </a:p>
          </p:txBody>
        </p:sp>
      </p:grpSp>
      <p:grpSp>
        <p:nvGrpSpPr>
          <p:cNvPr id="29" name="Group 28">
            <a:extLst>
              <a:ext uri="{FF2B5EF4-FFF2-40B4-BE49-F238E27FC236}">
                <a16:creationId xmlns:a16="http://schemas.microsoft.com/office/drawing/2014/main" id="{78410CCA-CAE0-46D6-8921-32D2CB031657}"/>
              </a:ext>
            </a:extLst>
          </p:cNvPr>
          <p:cNvGrpSpPr/>
          <p:nvPr/>
        </p:nvGrpSpPr>
        <p:grpSpPr>
          <a:xfrm>
            <a:off x="3165602" y="4177126"/>
            <a:ext cx="7536025" cy="560714"/>
            <a:chOff x="3165602" y="4584060"/>
            <a:chExt cx="7536025" cy="560714"/>
          </a:xfrm>
          <a:solidFill>
            <a:schemeClr val="tx1"/>
          </a:solidFill>
        </p:grpSpPr>
        <p:sp>
          <p:nvSpPr>
            <p:cNvPr id="17" name="Arrow: Right 16">
              <a:extLst>
                <a:ext uri="{FF2B5EF4-FFF2-40B4-BE49-F238E27FC236}">
                  <a16:creationId xmlns:a16="http://schemas.microsoft.com/office/drawing/2014/main" id="{18B43003-F8D1-4DC6-9905-76E35C201808}"/>
                </a:ext>
              </a:extLst>
            </p:cNvPr>
            <p:cNvSpPr/>
            <p:nvPr/>
          </p:nvSpPr>
          <p:spPr>
            <a:xfrm>
              <a:off x="6180012" y="4584060"/>
              <a:ext cx="4521615" cy="560714"/>
            </a:xfrm>
            <a:prstGeom prst="rightArrow">
              <a:avLst>
                <a:gd name="adj1" fmla="val 75000"/>
                <a:gd name="adj2" fmla="val 50000"/>
              </a:avLst>
            </a:prstGeom>
            <a:grpFill/>
            <a:scene3d>
              <a:camera prst="orthographicFront">
                <a:rot lat="0" lon="0" rev="0"/>
              </a:camera>
              <a:lightRig rig="contrasting" dir="t">
                <a:rot lat="0" lon="0" rev="1200000"/>
              </a:lightRig>
            </a:scene3d>
            <a:sp3d z="-300000" contourW="19050" prstMaterial="metal">
              <a:bevelT w="88900" h="203200"/>
              <a:bevelB w="165100" h="254000"/>
            </a:sp3d>
          </p:spPr>
          <p:style>
            <a:lnRef idx="0">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20" name="Freeform: Shape 19">
              <a:extLst>
                <a:ext uri="{FF2B5EF4-FFF2-40B4-BE49-F238E27FC236}">
                  <a16:creationId xmlns:a16="http://schemas.microsoft.com/office/drawing/2014/main" id="{90D4C682-FCAA-431B-B56A-A0A972911833}"/>
                </a:ext>
              </a:extLst>
            </p:cNvPr>
            <p:cNvSpPr/>
            <p:nvPr/>
          </p:nvSpPr>
          <p:spPr>
            <a:xfrm>
              <a:off x="3165602" y="4584060"/>
              <a:ext cx="3014410" cy="560714"/>
            </a:xfrm>
            <a:custGeom>
              <a:avLst/>
              <a:gdLst>
                <a:gd name="connsiteX0" fmla="*/ 0 w 3014410"/>
                <a:gd name="connsiteY0" fmla="*/ 93454 h 560714"/>
                <a:gd name="connsiteX1" fmla="*/ 93454 w 3014410"/>
                <a:gd name="connsiteY1" fmla="*/ 0 h 560714"/>
                <a:gd name="connsiteX2" fmla="*/ 2920956 w 3014410"/>
                <a:gd name="connsiteY2" fmla="*/ 0 h 560714"/>
                <a:gd name="connsiteX3" fmla="*/ 3014410 w 3014410"/>
                <a:gd name="connsiteY3" fmla="*/ 93454 h 560714"/>
                <a:gd name="connsiteX4" fmla="*/ 3014410 w 3014410"/>
                <a:gd name="connsiteY4" fmla="*/ 467260 h 560714"/>
                <a:gd name="connsiteX5" fmla="*/ 2920956 w 3014410"/>
                <a:gd name="connsiteY5" fmla="*/ 560714 h 560714"/>
                <a:gd name="connsiteX6" fmla="*/ 93454 w 3014410"/>
                <a:gd name="connsiteY6" fmla="*/ 560714 h 560714"/>
                <a:gd name="connsiteX7" fmla="*/ 0 w 3014410"/>
                <a:gd name="connsiteY7" fmla="*/ 467260 h 560714"/>
                <a:gd name="connsiteX8" fmla="*/ 0 w 3014410"/>
                <a:gd name="connsiteY8" fmla="*/ 93454 h 560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4410" h="560714">
                  <a:moveTo>
                    <a:pt x="0" y="93454"/>
                  </a:moveTo>
                  <a:cubicBezTo>
                    <a:pt x="0" y="41841"/>
                    <a:pt x="41841" y="0"/>
                    <a:pt x="93454" y="0"/>
                  </a:cubicBezTo>
                  <a:lnTo>
                    <a:pt x="2920956" y="0"/>
                  </a:lnTo>
                  <a:cubicBezTo>
                    <a:pt x="2972569" y="0"/>
                    <a:pt x="3014410" y="41841"/>
                    <a:pt x="3014410" y="93454"/>
                  </a:cubicBezTo>
                  <a:lnTo>
                    <a:pt x="3014410" y="467260"/>
                  </a:lnTo>
                  <a:cubicBezTo>
                    <a:pt x="3014410" y="518873"/>
                    <a:pt x="2972569" y="560714"/>
                    <a:pt x="2920956" y="560714"/>
                  </a:cubicBezTo>
                  <a:lnTo>
                    <a:pt x="93454" y="560714"/>
                  </a:lnTo>
                  <a:cubicBezTo>
                    <a:pt x="41841" y="560714"/>
                    <a:pt x="0" y="518873"/>
                    <a:pt x="0" y="467260"/>
                  </a:cubicBezTo>
                  <a:lnTo>
                    <a:pt x="0" y="93454"/>
                  </a:lnTo>
                  <a:close/>
                </a:path>
              </a:pathLst>
            </a:custGeom>
            <a:grpFill/>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84522" tIns="55947" rIns="84522" bIns="55947" numCol="1" spcCol="1270" anchor="ctr" anchorCtr="0">
              <a:noAutofit/>
            </a:bodyPr>
            <a:lstStyle/>
            <a:p>
              <a:pPr marL="0" lvl="0" indent="0" algn="ctr" defTabSz="666750">
                <a:lnSpc>
                  <a:spcPct val="90000"/>
                </a:lnSpc>
                <a:spcBef>
                  <a:spcPct val="0"/>
                </a:spcBef>
                <a:spcAft>
                  <a:spcPct val="35000"/>
                </a:spcAft>
                <a:buNone/>
              </a:pPr>
              <a:r>
                <a:rPr lang="id-ID" sz="1500" b="1" kern="1200" dirty="0"/>
                <a:t>Load Cell Sensor</a:t>
              </a:r>
              <a:endParaRPr lang="en-US" sz="1500" b="1" kern="1200" dirty="0"/>
            </a:p>
          </p:txBody>
        </p:sp>
      </p:grpSp>
      <p:grpSp>
        <p:nvGrpSpPr>
          <p:cNvPr id="30" name="Group 29">
            <a:extLst>
              <a:ext uri="{FF2B5EF4-FFF2-40B4-BE49-F238E27FC236}">
                <a16:creationId xmlns:a16="http://schemas.microsoft.com/office/drawing/2014/main" id="{B0822092-98AE-4C9A-91CC-2B562910AC3F}"/>
              </a:ext>
            </a:extLst>
          </p:cNvPr>
          <p:cNvGrpSpPr/>
          <p:nvPr/>
        </p:nvGrpSpPr>
        <p:grpSpPr>
          <a:xfrm>
            <a:off x="3165602" y="4936618"/>
            <a:ext cx="7536025" cy="560714"/>
            <a:chOff x="3165602" y="5200846"/>
            <a:chExt cx="7536025" cy="560714"/>
          </a:xfrm>
          <a:solidFill>
            <a:schemeClr val="tx1"/>
          </a:solidFill>
        </p:grpSpPr>
        <p:sp>
          <p:nvSpPr>
            <p:cNvPr id="21" name="Arrow: Right 20">
              <a:extLst>
                <a:ext uri="{FF2B5EF4-FFF2-40B4-BE49-F238E27FC236}">
                  <a16:creationId xmlns:a16="http://schemas.microsoft.com/office/drawing/2014/main" id="{3A4FC6AD-2EAD-48B9-A14A-C3F71BE426E8}"/>
                </a:ext>
              </a:extLst>
            </p:cNvPr>
            <p:cNvSpPr/>
            <p:nvPr/>
          </p:nvSpPr>
          <p:spPr>
            <a:xfrm>
              <a:off x="6180012" y="5200846"/>
              <a:ext cx="4521615" cy="560714"/>
            </a:xfrm>
            <a:prstGeom prst="rightArrow">
              <a:avLst>
                <a:gd name="adj1" fmla="val 75000"/>
                <a:gd name="adj2" fmla="val 50000"/>
              </a:avLst>
            </a:prstGeom>
            <a:grpFill/>
            <a:scene3d>
              <a:camera prst="orthographicFront">
                <a:rot lat="0" lon="0" rev="0"/>
              </a:camera>
              <a:lightRig rig="contrasting" dir="t">
                <a:rot lat="0" lon="0" rev="1200000"/>
              </a:lightRig>
            </a:scene3d>
            <a:sp3d z="-300000" contourW="19050" prstMaterial="metal">
              <a:bevelT w="88900" h="203200"/>
              <a:bevelB w="165100" h="254000"/>
            </a:sp3d>
          </p:spPr>
          <p:style>
            <a:lnRef idx="0">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22" name="Freeform: Shape 21">
              <a:extLst>
                <a:ext uri="{FF2B5EF4-FFF2-40B4-BE49-F238E27FC236}">
                  <a16:creationId xmlns:a16="http://schemas.microsoft.com/office/drawing/2014/main" id="{BF0EE3DC-D5BD-4A19-AD10-E5F32688EB90}"/>
                </a:ext>
              </a:extLst>
            </p:cNvPr>
            <p:cNvSpPr/>
            <p:nvPr/>
          </p:nvSpPr>
          <p:spPr>
            <a:xfrm>
              <a:off x="3165602" y="5200846"/>
              <a:ext cx="3014410" cy="560714"/>
            </a:xfrm>
            <a:custGeom>
              <a:avLst/>
              <a:gdLst>
                <a:gd name="connsiteX0" fmla="*/ 0 w 3014410"/>
                <a:gd name="connsiteY0" fmla="*/ 93454 h 560714"/>
                <a:gd name="connsiteX1" fmla="*/ 93454 w 3014410"/>
                <a:gd name="connsiteY1" fmla="*/ 0 h 560714"/>
                <a:gd name="connsiteX2" fmla="*/ 2920956 w 3014410"/>
                <a:gd name="connsiteY2" fmla="*/ 0 h 560714"/>
                <a:gd name="connsiteX3" fmla="*/ 3014410 w 3014410"/>
                <a:gd name="connsiteY3" fmla="*/ 93454 h 560714"/>
                <a:gd name="connsiteX4" fmla="*/ 3014410 w 3014410"/>
                <a:gd name="connsiteY4" fmla="*/ 467260 h 560714"/>
                <a:gd name="connsiteX5" fmla="*/ 2920956 w 3014410"/>
                <a:gd name="connsiteY5" fmla="*/ 560714 h 560714"/>
                <a:gd name="connsiteX6" fmla="*/ 93454 w 3014410"/>
                <a:gd name="connsiteY6" fmla="*/ 560714 h 560714"/>
                <a:gd name="connsiteX7" fmla="*/ 0 w 3014410"/>
                <a:gd name="connsiteY7" fmla="*/ 467260 h 560714"/>
                <a:gd name="connsiteX8" fmla="*/ 0 w 3014410"/>
                <a:gd name="connsiteY8" fmla="*/ 93454 h 560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4410" h="560714">
                  <a:moveTo>
                    <a:pt x="0" y="93454"/>
                  </a:moveTo>
                  <a:cubicBezTo>
                    <a:pt x="0" y="41841"/>
                    <a:pt x="41841" y="0"/>
                    <a:pt x="93454" y="0"/>
                  </a:cubicBezTo>
                  <a:lnTo>
                    <a:pt x="2920956" y="0"/>
                  </a:lnTo>
                  <a:cubicBezTo>
                    <a:pt x="2972569" y="0"/>
                    <a:pt x="3014410" y="41841"/>
                    <a:pt x="3014410" y="93454"/>
                  </a:cubicBezTo>
                  <a:lnTo>
                    <a:pt x="3014410" y="467260"/>
                  </a:lnTo>
                  <a:cubicBezTo>
                    <a:pt x="3014410" y="518873"/>
                    <a:pt x="2972569" y="560714"/>
                    <a:pt x="2920956" y="560714"/>
                  </a:cubicBezTo>
                  <a:lnTo>
                    <a:pt x="93454" y="560714"/>
                  </a:lnTo>
                  <a:cubicBezTo>
                    <a:pt x="41841" y="560714"/>
                    <a:pt x="0" y="518873"/>
                    <a:pt x="0" y="467260"/>
                  </a:cubicBezTo>
                  <a:lnTo>
                    <a:pt x="0" y="93454"/>
                  </a:lnTo>
                  <a:close/>
                </a:path>
              </a:pathLst>
            </a:custGeom>
            <a:grpFill/>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84522" tIns="55947" rIns="84522" bIns="55947" numCol="1" spcCol="1270" anchor="ctr" anchorCtr="0">
              <a:noAutofit/>
            </a:bodyPr>
            <a:lstStyle/>
            <a:p>
              <a:pPr marL="0" lvl="0" indent="0" algn="ctr" defTabSz="666750">
                <a:lnSpc>
                  <a:spcPct val="90000"/>
                </a:lnSpc>
                <a:spcBef>
                  <a:spcPct val="0"/>
                </a:spcBef>
                <a:spcAft>
                  <a:spcPct val="35000"/>
                </a:spcAft>
                <a:buNone/>
              </a:pPr>
              <a:r>
                <a:rPr lang="en-US" sz="1500" b="1" kern="1200" dirty="0"/>
                <a:t>P</a:t>
              </a:r>
              <a:r>
                <a:rPr lang="id-ID" sz="1500" b="1" kern="1200" dirty="0"/>
                <a:t>hotoelectric Sensor</a:t>
              </a:r>
              <a:endParaRPr lang="en-US" sz="1500" b="1" kern="1200" dirty="0"/>
            </a:p>
          </p:txBody>
        </p:sp>
      </p:grpSp>
      <p:grpSp>
        <p:nvGrpSpPr>
          <p:cNvPr id="31" name="Group 30">
            <a:extLst>
              <a:ext uri="{FF2B5EF4-FFF2-40B4-BE49-F238E27FC236}">
                <a16:creationId xmlns:a16="http://schemas.microsoft.com/office/drawing/2014/main" id="{E3907F07-D2A3-47B4-B4DA-DC207C528B18}"/>
              </a:ext>
            </a:extLst>
          </p:cNvPr>
          <p:cNvGrpSpPr/>
          <p:nvPr/>
        </p:nvGrpSpPr>
        <p:grpSpPr>
          <a:xfrm>
            <a:off x="3165602" y="5662551"/>
            <a:ext cx="7536025" cy="560714"/>
            <a:chOff x="3165602" y="5817631"/>
            <a:chExt cx="7536025" cy="560714"/>
          </a:xfrm>
          <a:solidFill>
            <a:schemeClr val="tx1"/>
          </a:solidFill>
        </p:grpSpPr>
        <p:sp>
          <p:nvSpPr>
            <p:cNvPr id="23" name="Arrow: Right 22">
              <a:extLst>
                <a:ext uri="{FF2B5EF4-FFF2-40B4-BE49-F238E27FC236}">
                  <a16:creationId xmlns:a16="http://schemas.microsoft.com/office/drawing/2014/main" id="{DE25D4D7-6187-4AC4-817A-AA7E632347B5}"/>
                </a:ext>
              </a:extLst>
            </p:cNvPr>
            <p:cNvSpPr/>
            <p:nvPr/>
          </p:nvSpPr>
          <p:spPr>
            <a:xfrm>
              <a:off x="6180012" y="5817631"/>
              <a:ext cx="4521615" cy="560714"/>
            </a:xfrm>
            <a:prstGeom prst="rightArrow">
              <a:avLst>
                <a:gd name="adj1" fmla="val 75000"/>
                <a:gd name="adj2" fmla="val 50000"/>
              </a:avLst>
            </a:prstGeom>
            <a:grpFill/>
            <a:scene3d>
              <a:camera prst="orthographicFront">
                <a:rot lat="0" lon="0" rev="0"/>
              </a:camera>
              <a:lightRig rig="contrasting" dir="t">
                <a:rot lat="0" lon="0" rev="1200000"/>
              </a:lightRig>
            </a:scene3d>
            <a:sp3d z="-300000" contourW="19050" prstMaterial="metal">
              <a:bevelT w="88900" h="203200"/>
              <a:bevelB w="165100" h="254000"/>
            </a:sp3d>
          </p:spPr>
          <p:style>
            <a:lnRef idx="0">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24" name="Freeform: Shape 23">
              <a:extLst>
                <a:ext uri="{FF2B5EF4-FFF2-40B4-BE49-F238E27FC236}">
                  <a16:creationId xmlns:a16="http://schemas.microsoft.com/office/drawing/2014/main" id="{220FFE5C-D29B-4591-A04C-70871D0D8F7A}"/>
                </a:ext>
              </a:extLst>
            </p:cNvPr>
            <p:cNvSpPr/>
            <p:nvPr/>
          </p:nvSpPr>
          <p:spPr>
            <a:xfrm>
              <a:off x="3165602" y="5817631"/>
              <a:ext cx="3014410" cy="560714"/>
            </a:xfrm>
            <a:custGeom>
              <a:avLst/>
              <a:gdLst>
                <a:gd name="connsiteX0" fmla="*/ 0 w 3014410"/>
                <a:gd name="connsiteY0" fmla="*/ 93454 h 560714"/>
                <a:gd name="connsiteX1" fmla="*/ 93454 w 3014410"/>
                <a:gd name="connsiteY1" fmla="*/ 0 h 560714"/>
                <a:gd name="connsiteX2" fmla="*/ 2920956 w 3014410"/>
                <a:gd name="connsiteY2" fmla="*/ 0 h 560714"/>
                <a:gd name="connsiteX3" fmla="*/ 3014410 w 3014410"/>
                <a:gd name="connsiteY3" fmla="*/ 93454 h 560714"/>
                <a:gd name="connsiteX4" fmla="*/ 3014410 w 3014410"/>
                <a:gd name="connsiteY4" fmla="*/ 467260 h 560714"/>
                <a:gd name="connsiteX5" fmla="*/ 2920956 w 3014410"/>
                <a:gd name="connsiteY5" fmla="*/ 560714 h 560714"/>
                <a:gd name="connsiteX6" fmla="*/ 93454 w 3014410"/>
                <a:gd name="connsiteY6" fmla="*/ 560714 h 560714"/>
                <a:gd name="connsiteX7" fmla="*/ 0 w 3014410"/>
                <a:gd name="connsiteY7" fmla="*/ 467260 h 560714"/>
                <a:gd name="connsiteX8" fmla="*/ 0 w 3014410"/>
                <a:gd name="connsiteY8" fmla="*/ 93454 h 560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4410" h="560714">
                  <a:moveTo>
                    <a:pt x="0" y="93454"/>
                  </a:moveTo>
                  <a:cubicBezTo>
                    <a:pt x="0" y="41841"/>
                    <a:pt x="41841" y="0"/>
                    <a:pt x="93454" y="0"/>
                  </a:cubicBezTo>
                  <a:lnTo>
                    <a:pt x="2920956" y="0"/>
                  </a:lnTo>
                  <a:cubicBezTo>
                    <a:pt x="2972569" y="0"/>
                    <a:pt x="3014410" y="41841"/>
                    <a:pt x="3014410" y="93454"/>
                  </a:cubicBezTo>
                  <a:lnTo>
                    <a:pt x="3014410" y="467260"/>
                  </a:lnTo>
                  <a:cubicBezTo>
                    <a:pt x="3014410" y="518873"/>
                    <a:pt x="2972569" y="560714"/>
                    <a:pt x="2920956" y="560714"/>
                  </a:cubicBezTo>
                  <a:lnTo>
                    <a:pt x="93454" y="560714"/>
                  </a:lnTo>
                  <a:cubicBezTo>
                    <a:pt x="41841" y="560714"/>
                    <a:pt x="0" y="518873"/>
                    <a:pt x="0" y="467260"/>
                  </a:cubicBezTo>
                  <a:lnTo>
                    <a:pt x="0" y="93454"/>
                  </a:lnTo>
                  <a:close/>
                </a:path>
              </a:pathLst>
            </a:custGeom>
            <a:grpFill/>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84522" tIns="55947" rIns="84522" bIns="55947" numCol="1" spcCol="1270" anchor="ctr" anchorCtr="0">
              <a:noAutofit/>
            </a:bodyPr>
            <a:lstStyle/>
            <a:p>
              <a:pPr marL="0" lvl="0" indent="0" algn="ctr" defTabSz="666750">
                <a:lnSpc>
                  <a:spcPct val="90000"/>
                </a:lnSpc>
                <a:spcBef>
                  <a:spcPct val="0"/>
                </a:spcBef>
                <a:spcAft>
                  <a:spcPct val="35000"/>
                </a:spcAft>
                <a:buNone/>
              </a:pPr>
              <a:r>
                <a:rPr lang="id-ID" sz="1500" b="1" kern="1200" dirty="0"/>
                <a:t>Conclusion</a:t>
              </a:r>
            </a:p>
          </p:txBody>
        </p:sp>
      </p:grpSp>
      <p:pic>
        <p:nvPicPr>
          <p:cNvPr id="33" name="Picture 32">
            <a:extLst>
              <a:ext uri="{FF2B5EF4-FFF2-40B4-BE49-F238E27FC236}">
                <a16:creationId xmlns:a16="http://schemas.microsoft.com/office/drawing/2014/main" id="{6E38F55B-7F46-4349-8BDB-B630B8B378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18065" y="211628"/>
            <a:ext cx="1293708" cy="1406695"/>
          </a:xfrm>
          <a:prstGeom prst="rect">
            <a:avLst/>
          </a:prstGeom>
        </p:spPr>
      </p:pic>
      <p:sp>
        <p:nvSpPr>
          <p:cNvPr id="34" name="Slide Number Placeholder 33">
            <a:extLst>
              <a:ext uri="{FF2B5EF4-FFF2-40B4-BE49-F238E27FC236}">
                <a16:creationId xmlns:a16="http://schemas.microsoft.com/office/drawing/2014/main" id="{9EEE83FA-9BFF-4845-8069-69458EBFC73A}"/>
              </a:ext>
            </a:extLst>
          </p:cNvPr>
          <p:cNvSpPr>
            <a:spLocks noGrp="1"/>
          </p:cNvSpPr>
          <p:nvPr>
            <p:ph type="sldNum" sz="quarter" idx="12"/>
          </p:nvPr>
        </p:nvSpPr>
        <p:spPr/>
        <p:txBody>
          <a:bodyPr/>
          <a:lstStyle/>
          <a:p>
            <a:fld id="{C48E5F1F-FBBF-48AC-ABF6-7E9E0E45B9D8}" type="slidenum">
              <a:rPr lang="id-ID" smtClean="0"/>
              <a:t>3</a:t>
            </a:fld>
            <a:endParaRPr lang="id-ID"/>
          </a:p>
        </p:txBody>
      </p:sp>
    </p:spTree>
    <p:extLst>
      <p:ext uri="{BB962C8B-B14F-4D97-AF65-F5344CB8AC3E}">
        <p14:creationId xmlns:p14="http://schemas.microsoft.com/office/powerpoint/2010/main" val="213202438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250"/>
                                        <p:tgtEl>
                                          <p:spTgt spid="25"/>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250"/>
                                        <p:tgtEl>
                                          <p:spTgt spid="26"/>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250"/>
                                        <p:tgtEl>
                                          <p:spTgt spid="27"/>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250"/>
                                        <p:tgtEl>
                                          <p:spTgt spid="29"/>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fade">
                                      <p:cBhvr>
                                        <p:cTn id="23" dur="250"/>
                                        <p:tgtEl>
                                          <p:spTgt spid="30"/>
                                        </p:tgtEl>
                                      </p:cBhvr>
                                    </p:animEffect>
                                  </p:childTnLst>
                                </p:cTn>
                              </p:par>
                            </p:childTnLst>
                          </p:cTn>
                        </p:par>
                        <p:par>
                          <p:cTn id="24" fill="hold">
                            <p:stCondLst>
                              <p:cond delay="1250"/>
                            </p:stCondLst>
                            <p:childTnLst>
                              <p:par>
                                <p:cTn id="25" presetID="10" presetClass="entr" presetSubtype="0"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25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E5160E32-C70D-4356-BFFC-C365AEE23E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8065" y="211628"/>
            <a:ext cx="1293708" cy="1406695"/>
          </a:xfrm>
          <a:prstGeom prst="rect">
            <a:avLst/>
          </a:prstGeom>
        </p:spPr>
      </p:pic>
      <p:graphicFrame>
        <p:nvGraphicFramePr>
          <p:cNvPr id="19" name="Content Placeholder 4">
            <a:extLst>
              <a:ext uri="{FF2B5EF4-FFF2-40B4-BE49-F238E27FC236}">
                <a16:creationId xmlns:a16="http://schemas.microsoft.com/office/drawing/2014/main" id="{3134618C-FD5C-4C40-B905-E933BE96D6F1}"/>
              </a:ext>
            </a:extLst>
          </p:cNvPr>
          <p:cNvGraphicFramePr>
            <a:graphicFrameLocks noGrp="1"/>
          </p:cNvGraphicFramePr>
          <p:nvPr>
            <p:ph idx="1"/>
          </p:nvPr>
        </p:nvGraphicFramePr>
        <p:xfrm>
          <a:off x="3165602" y="2113166"/>
          <a:ext cx="7536026" cy="9285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TextBox 9">
            <a:extLst>
              <a:ext uri="{FF2B5EF4-FFF2-40B4-BE49-F238E27FC236}">
                <a16:creationId xmlns:a16="http://schemas.microsoft.com/office/drawing/2014/main" id="{59D05139-B7B8-42BE-AE31-167C01AD8D25}"/>
              </a:ext>
            </a:extLst>
          </p:cNvPr>
          <p:cNvSpPr txBox="1"/>
          <p:nvPr/>
        </p:nvSpPr>
        <p:spPr>
          <a:xfrm>
            <a:off x="7770066" y="92819"/>
            <a:ext cx="2940148" cy="461665"/>
          </a:xfrm>
          <a:prstGeom prst="rect">
            <a:avLst/>
          </a:prstGeom>
          <a:noFill/>
        </p:spPr>
        <p:txBody>
          <a:bodyPr wrap="square" rtlCol="0">
            <a:spAutoFit/>
          </a:bodyPr>
          <a:lstStyle/>
          <a:p>
            <a:pPr algn="r"/>
            <a:r>
              <a:rPr lang="id-ID" sz="2400" dirty="0">
                <a:solidFill>
                  <a:srgbClr val="8FAADC"/>
                </a:solidFill>
              </a:rPr>
              <a:t>Introduction</a:t>
            </a:r>
          </a:p>
        </p:txBody>
      </p:sp>
      <p:sp>
        <p:nvSpPr>
          <p:cNvPr id="12" name="TextBox 11">
            <a:extLst>
              <a:ext uri="{FF2B5EF4-FFF2-40B4-BE49-F238E27FC236}">
                <a16:creationId xmlns:a16="http://schemas.microsoft.com/office/drawing/2014/main" id="{9B7E6A47-62FD-4B10-8D26-803349318A60}"/>
              </a:ext>
            </a:extLst>
          </p:cNvPr>
          <p:cNvSpPr txBox="1"/>
          <p:nvPr/>
        </p:nvSpPr>
        <p:spPr>
          <a:xfrm>
            <a:off x="7770066" y="610174"/>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Storage Shelf</a:t>
            </a:r>
            <a:endParaRPr lang="en-US" sz="1200" dirty="0"/>
          </a:p>
        </p:txBody>
      </p:sp>
      <p:sp>
        <p:nvSpPr>
          <p:cNvPr id="13" name="TextBox 12">
            <a:extLst>
              <a:ext uri="{FF2B5EF4-FFF2-40B4-BE49-F238E27FC236}">
                <a16:creationId xmlns:a16="http://schemas.microsoft.com/office/drawing/2014/main" id="{FC065836-8309-493F-AE87-19EE036BA3E9}"/>
              </a:ext>
            </a:extLst>
          </p:cNvPr>
          <p:cNvSpPr txBox="1"/>
          <p:nvPr/>
        </p:nvSpPr>
        <p:spPr>
          <a:xfrm>
            <a:off x="7770066" y="795837"/>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Load Cell Sensor</a:t>
            </a:r>
            <a:endParaRPr lang="en-US" sz="1200" dirty="0"/>
          </a:p>
        </p:txBody>
      </p:sp>
      <p:sp>
        <p:nvSpPr>
          <p:cNvPr id="14" name="TextBox 13">
            <a:extLst>
              <a:ext uri="{FF2B5EF4-FFF2-40B4-BE49-F238E27FC236}">
                <a16:creationId xmlns:a16="http://schemas.microsoft.com/office/drawing/2014/main" id="{A83AE4F1-3A44-4F75-8FBC-8A7FC82C4CF4}"/>
              </a:ext>
            </a:extLst>
          </p:cNvPr>
          <p:cNvSpPr txBox="1"/>
          <p:nvPr/>
        </p:nvSpPr>
        <p:spPr>
          <a:xfrm>
            <a:off x="7770066" y="967456"/>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en-US" sz="1200" dirty="0"/>
              <a:t>P</a:t>
            </a:r>
            <a:r>
              <a:rPr lang="id-ID" sz="1200" dirty="0"/>
              <a:t>hotoelectric Sensor</a:t>
            </a:r>
            <a:endParaRPr lang="en-US" sz="1200" dirty="0"/>
          </a:p>
        </p:txBody>
      </p:sp>
      <p:sp>
        <p:nvSpPr>
          <p:cNvPr id="15" name="TextBox 14">
            <a:extLst>
              <a:ext uri="{FF2B5EF4-FFF2-40B4-BE49-F238E27FC236}">
                <a16:creationId xmlns:a16="http://schemas.microsoft.com/office/drawing/2014/main" id="{DD2DDF08-FD92-4897-95FB-CA216F061931}"/>
              </a:ext>
            </a:extLst>
          </p:cNvPr>
          <p:cNvSpPr txBox="1"/>
          <p:nvPr/>
        </p:nvSpPr>
        <p:spPr>
          <a:xfrm>
            <a:off x="7770066" y="1154286"/>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Conclusion</a:t>
            </a:r>
          </a:p>
        </p:txBody>
      </p:sp>
      <p:sp>
        <p:nvSpPr>
          <p:cNvPr id="22" name="TextBox 21">
            <a:extLst>
              <a:ext uri="{FF2B5EF4-FFF2-40B4-BE49-F238E27FC236}">
                <a16:creationId xmlns:a16="http://schemas.microsoft.com/office/drawing/2014/main" id="{7E86CD6D-E28F-4AFA-910E-5550CE74FE75}"/>
              </a:ext>
            </a:extLst>
          </p:cNvPr>
          <p:cNvSpPr txBox="1"/>
          <p:nvPr/>
        </p:nvSpPr>
        <p:spPr>
          <a:xfrm>
            <a:off x="7765038" y="426209"/>
            <a:ext cx="2940148" cy="276999"/>
          </a:xfrm>
          <a:prstGeom prst="rect">
            <a:avLst/>
          </a:prstGeom>
          <a:noFill/>
        </p:spPr>
        <p:txBody>
          <a:bodyPr wrap="square" rtlCol="0">
            <a:spAutoFit/>
          </a:bodyPr>
          <a:lstStyle/>
          <a:p>
            <a:pPr algn="r"/>
            <a:r>
              <a:rPr lang="id-ID" sz="1200" dirty="0">
                <a:solidFill>
                  <a:schemeClr val="bg2">
                    <a:lumMod val="25000"/>
                  </a:schemeClr>
                </a:solidFill>
              </a:rPr>
              <a:t>Conveyor</a:t>
            </a:r>
          </a:p>
        </p:txBody>
      </p:sp>
      <p:pic>
        <p:nvPicPr>
          <p:cNvPr id="6" name="Picture 5">
            <a:extLst>
              <a:ext uri="{FF2B5EF4-FFF2-40B4-BE49-F238E27FC236}">
                <a16:creationId xmlns:a16="http://schemas.microsoft.com/office/drawing/2014/main" id="{6B3735F2-8A96-4632-9C4D-99383FAF85C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8102" y="2174660"/>
            <a:ext cx="4255267" cy="2548563"/>
          </a:xfrm>
          <a:prstGeom prst="rect">
            <a:avLst/>
          </a:prstGeom>
        </p:spPr>
      </p:pic>
      <p:sp>
        <p:nvSpPr>
          <p:cNvPr id="7" name="Rectangle 6">
            <a:extLst>
              <a:ext uri="{FF2B5EF4-FFF2-40B4-BE49-F238E27FC236}">
                <a16:creationId xmlns:a16="http://schemas.microsoft.com/office/drawing/2014/main" id="{4473B682-7F8D-4DE0-ACC8-7706D911B820}"/>
              </a:ext>
            </a:extLst>
          </p:cNvPr>
          <p:cNvSpPr/>
          <p:nvPr/>
        </p:nvSpPr>
        <p:spPr>
          <a:xfrm>
            <a:off x="235204" y="4784717"/>
            <a:ext cx="4328165" cy="964175"/>
          </a:xfrm>
          <a:prstGeom prst="rect">
            <a:avLst/>
          </a:prstGeom>
        </p:spPr>
        <p:txBody>
          <a:bodyPr wrap="square">
            <a:spAutoFit/>
          </a:bodyPr>
          <a:lstStyle/>
          <a:p>
            <a:pPr algn="just">
              <a:lnSpc>
                <a:spcPct val="107000"/>
              </a:lnSpc>
              <a:spcAft>
                <a:spcPts val="800"/>
              </a:spcAft>
            </a:pPr>
            <a:r>
              <a:rPr lang="id-ID" dirty="0">
                <a:latin typeface="Adobe Fangsong Std R" panose="02020400000000000000" pitchFamily="18" charset="-128"/>
                <a:ea typeface="Adobe Fangsong Std R" panose="02020400000000000000" pitchFamily="18" charset="-128"/>
                <a:cs typeface="Times New Roman" panose="02020603050405020304" pitchFamily="18" charset="0"/>
              </a:rPr>
              <a:t>The manual warehouse and manual inventory process requires a long time, the risk of accidents, and human error</a:t>
            </a:r>
          </a:p>
        </p:txBody>
      </p:sp>
      <p:sp>
        <p:nvSpPr>
          <p:cNvPr id="17" name="Rectangle 16">
            <a:extLst>
              <a:ext uri="{FF2B5EF4-FFF2-40B4-BE49-F238E27FC236}">
                <a16:creationId xmlns:a16="http://schemas.microsoft.com/office/drawing/2014/main" id="{A9208142-86FE-484A-9CFE-27BA65A30DA5}"/>
              </a:ext>
            </a:extLst>
          </p:cNvPr>
          <p:cNvSpPr/>
          <p:nvPr/>
        </p:nvSpPr>
        <p:spPr>
          <a:xfrm>
            <a:off x="308102" y="1305485"/>
            <a:ext cx="1827744" cy="584775"/>
          </a:xfrm>
          <a:prstGeom prst="rect">
            <a:avLst/>
          </a:prstGeom>
        </p:spPr>
        <p:txBody>
          <a:bodyPr wrap="none">
            <a:spAutoFit/>
          </a:bodyPr>
          <a:lstStyle/>
          <a:p>
            <a:r>
              <a:rPr lang="id-ID" sz="3200" dirty="0">
                <a:solidFill>
                  <a:srgbClr val="0070C0"/>
                </a:solidFill>
                <a:latin typeface="Bookman Old Style" panose="02050604050505020204" pitchFamily="18" charset="0"/>
              </a:rPr>
              <a:t>Problem</a:t>
            </a:r>
          </a:p>
        </p:txBody>
      </p:sp>
      <p:sp>
        <p:nvSpPr>
          <p:cNvPr id="26" name="Arrow: Right 25">
            <a:extLst>
              <a:ext uri="{FF2B5EF4-FFF2-40B4-BE49-F238E27FC236}">
                <a16:creationId xmlns:a16="http://schemas.microsoft.com/office/drawing/2014/main" id="{45E0CC49-C201-455A-9B21-FAC6612298B2}"/>
              </a:ext>
            </a:extLst>
          </p:cNvPr>
          <p:cNvSpPr/>
          <p:nvPr/>
        </p:nvSpPr>
        <p:spPr>
          <a:xfrm>
            <a:off x="4631434" y="3543909"/>
            <a:ext cx="1317000" cy="919774"/>
          </a:xfrm>
          <a:prstGeom prst="rightArrow">
            <a:avLst/>
          </a:prstGeom>
          <a:ln>
            <a:solidFill>
              <a:srgbClr val="0070C0"/>
            </a:solidFill>
          </a:ln>
        </p:spPr>
        <p:style>
          <a:lnRef idx="2">
            <a:schemeClr val="dk1"/>
          </a:lnRef>
          <a:fillRef idx="1">
            <a:schemeClr val="lt1"/>
          </a:fillRef>
          <a:effectRef idx="0">
            <a:schemeClr val="dk1"/>
          </a:effectRef>
          <a:fontRef idx="minor">
            <a:schemeClr val="dk1"/>
          </a:fontRef>
        </p:style>
        <p:txBody>
          <a:bodyPr rtlCol="0" anchor="ctr"/>
          <a:lstStyle/>
          <a:p>
            <a:pPr algn="ctr"/>
            <a:r>
              <a:rPr lang="id-ID" dirty="0">
                <a:solidFill>
                  <a:srgbClr val="0070C0"/>
                </a:solidFill>
                <a:latin typeface="Adobe Fangsong Std R" panose="02020400000000000000" pitchFamily="18" charset="-128"/>
                <a:ea typeface="Adobe Fangsong Std R" panose="02020400000000000000" pitchFamily="18" charset="-128"/>
              </a:rPr>
              <a:t>Solution</a:t>
            </a:r>
          </a:p>
        </p:txBody>
      </p:sp>
      <p:sp>
        <p:nvSpPr>
          <p:cNvPr id="27" name="Hexagon 26">
            <a:extLst>
              <a:ext uri="{FF2B5EF4-FFF2-40B4-BE49-F238E27FC236}">
                <a16:creationId xmlns:a16="http://schemas.microsoft.com/office/drawing/2014/main" id="{80E7E333-8E35-4EC0-AD71-EFBCDCF623B4}"/>
              </a:ext>
            </a:extLst>
          </p:cNvPr>
          <p:cNvSpPr/>
          <p:nvPr/>
        </p:nvSpPr>
        <p:spPr>
          <a:xfrm>
            <a:off x="6010172" y="3004772"/>
            <a:ext cx="2420564" cy="2027658"/>
          </a:xfrm>
          <a:prstGeom prst="hexagon">
            <a:avLst/>
          </a:prstGeom>
          <a:solidFill>
            <a:srgbClr val="0070C0"/>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id-ID" dirty="0">
                <a:latin typeface="Adobe Fangsong Std R" panose="02020400000000000000" pitchFamily="18" charset="-128"/>
                <a:ea typeface="Adobe Fangsong Std R" panose="02020400000000000000" pitchFamily="18" charset="-128"/>
              </a:rPr>
              <a:t>AUTOMATION SYSTEM</a:t>
            </a:r>
          </a:p>
        </p:txBody>
      </p:sp>
      <p:pic>
        <p:nvPicPr>
          <p:cNvPr id="29" name="Picture 28">
            <a:extLst>
              <a:ext uri="{FF2B5EF4-FFF2-40B4-BE49-F238E27FC236}">
                <a16:creationId xmlns:a16="http://schemas.microsoft.com/office/drawing/2014/main" id="{A92EBA85-2F8D-45C3-A16F-BE75E772BF7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444021" y="1814060"/>
            <a:ext cx="3567752" cy="2027658"/>
          </a:xfrm>
          <a:prstGeom prst="rect">
            <a:avLst/>
          </a:prstGeom>
        </p:spPr>
      </p:pic>
      <p:pic>
        <p:nvPicPr>
          <p:cNvPr id="31" name="Picture 30">
            <a:extLst>
              <a:ext uri="{FF2B5EF4-FFF2-40B4-BE49-F238E27FC236}">
                <a16:creationId xmlns:a16="http://schemas.microsoft.com/office/drawing/2014/main" id="{99BFD1F8-EB86-46FA-9ED0-CDA1DFB9177C}"/>
              </a:ext>
            </a:extLst>
          </p:cNvPr>
          <p:cNvPicPr>
            <a:picLocks noChangeAspect="1"/>
          </p:cNvPicPr>
          <p:nvPr/>
        </p:nvPicPr>
        <p:blipFill rotWithShape="1">
          <a:blip r:embed="rId10">
            <a:extLst>
              <a:ext uri="{28A0092B-C50C-407E-A947-70E740481C1C}">
                <a14:useLocalDpi xmlns:a14="http://schemas.microsoft.com/office/drawing/2010/main" val="0"/>
              </a:ext>
            </a:extLst>
          </a:blip>
          <a:srcRect b="56121"/>
          <a:stretch/>
        </p:blipFill>
        <p:spPr>
          <a:xfrm>
            <a:off x="8492474" y="4267740"/>
            <a:ext cx="3531275" cy="2074643"/>
          </a:xfrm>
          <a:prstGeom prst="rect">
            <a:avLst/>
          </a:prstGeom>
        </p:spPr>
      </p:pic>
      <p:sp>
        <p:nvSpPr>
          <p:cNvPr id="33" name="Rectangle 32">
            <a:extLst>
              <a:ext uri="{FF2B5EF4-FFF2-40B4-BE49-F238E27FC236}">
                <a16:creationId xmlns:a16="http://schemas.microsoft.com/office/drawing/2014/main" id="{715D2E37-FD42-44FC-A597-08FC24983059}"/>
              </a:ext>
            </a:extLst>
          </p:cNvPr>
          <p:cNvSpPr/>
          <p:nvPr/>
        </p:nvSpPr>
        <p:spPr>
          <a:xfrm>
            <a:off x="8919885" y="3816254"/>
            <a:ext cx="2600392" cy="369332"/>
          </a:xfrm>
          <a:prstGeom prst="rect">
            <a:avLst/>
          </a:prstGeom>
        </p:spPr>
        <p:txBody>
          <a:bodyPr wrap="none">
            <a:spAutoFit/>
          </a:bodyPr>
          <a:lstStyle/>
          <a:p>
            <a:r>
              <a:rPr lang="id-ID" dirty="0">
                <a:latin typeface="Adobe Fangsong Std R" panose="02020400000000000000" pitchFamily="18" charset="-128"/>
                <a:ea typeface="Adobe Fangsong Std R" panose="02020400000000000000" pitchFamily="18" charset="-128"/>
                <a:cs typeface="Times New Roman" panose="02020603050405020304" pitchFamily="18" charset="0"/>
              </a:rPr>
              <a:t>Automation Warehouse</a:t>
            </a:r>
            <a:endParaRPr lang="id-ID" dirty="0"/>
          </a:p>
        </p:txBody>
      </p:sp>
      <p:sp>
        <p:nvSpPr>
          <p:cNvPr id="34" name="Rectangle 33">
            <a:extLst>
              <a:ext uri="{FF2B5EF4-FFF2-40B4-BE49-F238E27FC236}">
                <a16:creationId xmlns:a16="http://schemas.microsoft.com/office/drawing/2014/main" id="{45225AF3-903B-4B60-B2B2-FE7364FCED53}"/>
              </a:ext>
            </a:extLst>
          </p:cNvPr>
          <p:cNvSpPr/>
          <p:nvPr/>
        </p:nvSpPr>
        <p:spPr>
          <a:xfrm>
            <a:off x="7549382" y="6442828"/>
            <a:ext cx="4642618" cy="369332"/>
          </a:xfrm>
          <a:prstGeom prst="rect">
            <a:avLst/>
          </a:prstGeom>
        </p:spPr>
        <p:txBody>
          <a:bodyPr wrap="none">
            <a:spAutoFit/>
          </a:bodyPr>
          <a:lstStyle/>
          <a:p>
            <a:r>
              <a:rPr lang="id-ID" dirty="0">
                <a:latin typeface="Adobe Fangsong Std R" panose="02020400000000000000" pitchFamily="18" charset="-128"/>
                <a:ea typeface="Adobe Fangsong Std R" panose="02020400000000000000" pitchFamily="18" charset="-128"/>
                <a:cs typeface="Times New Roman" panose="02020603050405020304" pitchFamily="18" charset="0"/>
              </a:rPr>
              <a:t>OR Code Implementation for Invantarizaton</a:t>
            </a:r>
            <a:endParaRPr lang="id-ID" dirty="0"/>
          </a:p>
        </p:txBody>
      </p:sp>
    </p:spTree>
    <p:extLst>
      <p:ext uri="{BB962C8B-B14F-4D97-AF65-F5344CB8AC3E}">
        <p14:creationId xmlns:p14="http://schemas.microsoft.com/office/powerpoint/2010/main" val="409124057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horizontal)">
                                      <p:cBhvr>
                                        <p:cTn id="7" dur="200"/>
                                        <p:tgtEl>
                                          <p:spTgt spid="2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randombar(horizontal)">
                                      <p:cBhvr>
                                        <p:cTn id="10" dur="200"/>
                                        <p:tgtEl>
                                          <p:spTgt spid="1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randombar(horizontal)">
                                      <p:cBhvr>
                                        <p:cTn id="13" dur="200"/>
                                        <p:tgtEl>
                                          <p:spTgt spid="13"/>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randombar(horizontal)">
                                      <p:cBhvr>
                                        <p:cTn id="16" dur="200"/>
                                        <p:tgtEl>
                                          <p:spTgt spid="14"/>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randombar(horizontal)">
                                      <p:cBhvr>
                                        <p:cTn id="19" dur="200"/>
                                        <p:tgtEl>
                                          <p:spTgt spid="15"/>
                                        </p:tgtEl>
                                      </p:cBhvr>
                                    </p:animEffect>
                                  </p:childTnLst>
                                </p:cTn>
                              </p:par>
                            </p:childTnLst>
                          </p:cTn>
                        </p:par>
                        <p:par>
                          <p:cTn id="20" fill="hold">
                            <p:stCondLst>
                              <p:cond delay="200"/>
                            </p:stCondLst>
                            <p:childTnLst>
                              <p:par>
                                <p:cTn id="21" presetID="6" presetClass="entr" presetSubtype="16"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circle(in)">
                                      <p:cBhvr>
                                        <p:cTn id="23"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3" grpId="0"/>
      <p:bldP spid="14" grpId="0"/>
      <p:bldP spid="15" grpId="0"/>
      <p:bldP spid="2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a:extLst>
              <a:ext uri="{FF2B5EF4-FFF2-40B4-BE49-F238E27FC236}">
                <a16:creationId xmlns:a16="http://schemas.microsoft.com/office/drawing/2014/main" id="{C8F0FC28-B8EF-43F5-ADA3-BD11E5FD9C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8065" y="211628"/>
            <a:ext cx="1293708" cy="1406695"/>
          </a:xfrm>
          <a:prstGeom prst="rect">
            <a:avLst/>
          </a:prstGeom>
        </p:spPr>
      </p:pic>
      <p:sp>
        <p:nvSpPr>
          <p:cNvPr id="53" name="TextBox 52">
            <a:extLst>
              <a:ext uri="{FF2B5EF4-FFF2-40B4-BE49-F238E27FC236}">
                <a16:creationId xmlns:a16="http://schemas.microsoft.com/office/drawing/2014/main" id="{B2AADD0C-FD1F-44ED-95BC-9A90819932EF}"/>
              </a:ext>
            </a:extLst>
          </p:cNvPr>
          <p:cNvSpPr txBox="1"/>
          <p:nvPr/>
        </p:nvSpPr>
        <p:spPr>
          <a:xfrm>
            <a:off x="7770066" y="298902"/>
            <a:ext cx="2940148" cy="461665"/>
          </a:xfrm>
          <a:prstGeom prst="rect">
            <a:avLst/>
          </a:prstGeom>
          <a:noFill/>
        </p:spPr>
        <p:txBody>
          <a:bodyPr wrap="square" rtlCol="0">
            <a:spAutoFit/>
          </a:bodyPr>
          <a:lstStyle/>
          <a:p>
            <a:pPr algn="r"/>
            <a:r>
              <a:rPr lang="id-ID" sz="2400" dirty="0">
                <a:solidFill>
                  <a:srgbClr val="8FAADC"/>
                </a:solidFill>
              </a:rPr>
              <a:t>Conveyor</a:t>
            </a:r>
          </a:p>
        </p:txBody>
      </p:sp>
      <p:sp>
        <p:nvSpPr>
          <p:cNvPr id="66" name="TextBox 65">
            <a:extLst>
              <a:ext uri="{FF2B5EF4-FFF2-40B4-BE49-F238E27FC236}">
                <a16:creationId xmlns:a16="http://schemas.microsoft.com/office/drawing/2014/main" id="{7F064A10-8C08-4859-A4F1-3B9C511035F3}"/>
              </a:ext>
            </a:extLst>
          </p:cNvPr>
          <p:cNvSpPr txBox="1"/>
          <p:nvPr/>
        </p:nvSpPr>
        <p:spPr>
          <a:xfrm>
            <a:off x="7775094" y="194433"/>
            <a:ext cx="2940148" cy="276999"/>
          </a:xfrm>
          <a:prstGeom prst="rect">
            <a:avLst/>
          </a:prstGeom>
          <a:noFill/>
        </p:spPr>
        <p:txBody>
          <a:bodyPr wrap="square" rtlCol="0">
            <a:spAutoFit/>
          </a:bodyPr>
          <a:lstStyle/>
          <a:p>
            <a:pPr algn="r"/>
            <a:r>
              <a:rPr lang="id-ID" sz="1200" dirty="0">
                <a:solidFill>
                  <a:schemeClr val="bg2">
                    <a:lumMod val="25000"/>
                  </a:schemeClr>
                </a:solidFill>
              </a:rPr>
              <a:t>Introduction</a:t>
            </a:r>
          </a:p>
        </p:txBody>
      </p:sp>
      <p:pic>
        <p:nvPicPr>
          <p:cNvPr id="35" name="Picture 34">
            <a:extLst>
              <a:ext uri="{FF2B5EF4-FFF2-40B4-BE49-F238E27FC236}">
                <a16:creationId xmlns:a16="http://schemas.microsoft.com/office/drawing/2014/main" id="{A43E74C3-A1D7-4647-99BE-792A3A58CCF6}"/>
              </a:ext>
            </a:extLst>
          </p:cNvPr>
          <p:cNvPicPr/>
          <p:nvPr/>
        </p:nvPicPr>
        <p:blipFill rotWithShape="1">
          <a:blip r:embed="rId3" cstate="print">
            <a:extLst>
              <a:ext uri="{28A0092B-C50C-407E-A947-70E740481C1C}">
                <a14:useLocalDpi xmlns:a14="http://schemas.microsoft.com/office/drawing/2010/main" val="0"/>
              </a:ext>
            </a:extLst>
          </a:blip>
          <a:srcRect r="5888"/>
          <a:stretch/>
        </p:blipFill>
        <p:spPr bwMode="auto">
          <a:xfrm rot="5400000">
            <a:off x="255832" y="2164715"/>
            <a:ext cx="4122566" cy="2528570"/>
          </a:xfrm>
          <a:prstGeom prst="rect">
            <a:avLst/>
          </a:prstGeom>
          <a:ln>
            <a:noFill/>
          </a:ln>
          <a:extLst>
            <a:ext uri="{53640926-AAD7-44D8-BBD7-CCE9431645EC}">
              <a14:shadowObscured xmlns:a14="http://schemas.microsoft.com/office/drawing/2010/main"/>
            </a:ext>
          </a:extLst>
        </p:spPr>
      </p:pic>
      <p:pic>
        <p:nvPicPr>
          <p:cNvPr id="37" name="Picture 36">
            <a:extLst>
              <a:ext uri="{FF2B5EF4-FFF2-40B4-BE49-F238E27FC236}">
                <a16:creationId xmlns:a16="http://schemas.microsoft.com/office/drawing/2014/main" id="{D30A4B2B-48B0-412F-99B1-3490CF0D995A}"/>
              </a:ext>
            </a:extLst>
          </p:cNvPr>
          <p:cNvPicPr/>
          <p:nvPr/>
        </p:nvPicPr>
        <p:blipFill rotWithShape="1">
          <a:blip r:embed="rId4"/>
          <a:srcRect l="34321" r="34334"/>
          <a:stretch/>
        </p:blipFill>
        <p:spPr bwMode="auto">
          <a:xfrm>
            <a:off x="4594225" y="2029777"/>
            <a:ext cx="2241550" cy="3808095"/>
          </a:xfrm>
          <a:prstGeom prst="rect">
            <a:avLst/>
          </a:prstGeom>
          <a:ln>
            <a:noFill/>
          </a:ln>
          <a:extLst>
            <a:ext uri="{53640926-AAD7-44D8-BBD7-CCE9431645EC}">
              <a14:shadowObscured xmlns:a14="http://schemas.microsoft.com/office/drawing/2010/main"/>
            </a:ext>
          </a:extLst>
        </p:spPr>
      </p:pic>
      <p:pic>
        <p:nvPicPr>
          <p:cNvPr id="38" name="Picture 37">
            <a:extLst>
              <a:ext uri="{FF2B5EF4-FFF2-40B4-BE49-F238E27FC236}">
                <a16:creationId xmlns:a16="http://schemas.microsoft.com/office/drawing/2014/main" id="{62806A4D-8A13-4432-BC6C-BAE2C32AD8D0}"/>
              </a:ext>
            </a:extLst>
          </p:cNvPr>
          <p:cNvPicPr/>
          <p:nvPr/>
        </p:nvPicPr>
        <p:blipFill rotWithShape="1">
          <a:blip r:embed="rId5"/>
          <a:srcRect l="34148" r="34224"/>
          <a:stretch/>
        </p:blipFill>
        <p:spPr bwMode="auto">
          <a:xfrm>
            <a:off x="8171065" y="2471238"/>
            <a:ext cx="2755165" cy="3590925"/>
          </a:xfrm>
          <a:prstGeom prst="rect">
            <a:avLst/>
          </a:prstGeom>
          <a:ln>
            <a:noFill/>
          </a:ln>
          <a:extLst>
            <a:ext uri="{53640926-AAD7-44D8-BBD7-CCE9431645EC}">
              <a14:shadowObscured xmlns:a14="http://schemas.microsoft.com/office/drawing/2010/main"/>
            </a:ext>
          </a:extLst>
        </p:spPr>
      </p:pic>
      <p:sp>
        <p:nvSpPr>
          <p:cNvPr id="41" name="TextBox 40">
            <a:extLst>
              <a:ext uri="{FF2B5EF4-FFF2-40B4-BE49-F238E27FC236}">
                <a16:creationId xmlns:a16="http://schemas.microsoft.com/office/drawing/2014/main" id="{E15858E2-8711-44E8-B00D-E2A1858BC1ED}"/>
              </a:ext>
            </a:extLst>
          </p:cNvPr>
          <p:cNvSpPr txBox="1"/>
          <p:nvPr/>
        </p:nvSpPr>
        <p:spPr>
          <a:xfrm>
            <a:off x="204487" y="5593711"/>
            <a:ext cx="3195938" cy="338554"/>
          </a:xfrm>
          <a:prstGeom prst="rect">
            <a:avLst/>
          </a:prstGeom>
          <a:noFill/>
        </p:spPr>
        <p:txBody>
          <a:bodyPr wrap="square" rtlCol="0">
            <a:spAutoFit/>
          </a:bodyPr>
          <a:lstStyle/>
          <a:p>
            <a:pPr algn="ctr"/>
            <a:r>
              <a:rPr lang="id-ID" sz="1600" dirty="0">
                <a:solidFill>
                  <a:schemeClr val="bg2">
                    <a:lumMod val="25000"/>
                  </a:schemeClr>
                </a:solidFill>
              </a:rPr>
              <a:t>Frame Conveyor</a:t>
            </a:r>
          </a:p>
        </p:txBody>
      </p:sp>
      <p:sp>
        <p:nvSpPr>
          <p:cNvPr id="43" name="TextBox 42">
            <a:extLst>
              <a:ext uri="{FF2B5EF4-FFF2-40B4-BE49-F238E27FC236}">
                <a16:creationId xmlns:a16="http://schemas.microsoft.com/office/drawing/2014/main" id="{9A4E1454-5A50-442E-8530-51C2F564A2E0}"/>
              </a:ext>
            </a:extLst>
          </p:cNvPr>
          <p:cNvSpPr txBox="1"/>
          <p:nvPr/>
        </p:nvSpPr>
        <p:spPr>
          <a:xfrm>
            <a:off x="3155852" y="5909272"/>
            <a:ext cx="2940148" cy="338554"/>
          </a:xfrm>
          <a:prstGeom prst="rect">
            <a:avLst/>
          </a:prstGeom>
          <a:noFill/>
        </p:spPr>
        <p:txBody>
          <a:bodyPr wrap="square" rtlCol="0">
            <a:spAutoFit/>
          </a:bodyPr>
          <a:lstStyle/>
          <a:p>
            <a:pPr algn="r"/>
            <a:r>
              <a:rPr lang="id-ID" sz="1600" dirty="0">
                <a:solidFill>
                  <a:schemeClr val="bg2">
                    <a:lumMod val="25000"/>
                  </a:schemeClr>
                </a:solidFill>
              </a:rPr>
              <a:t>Belt Conveyor</a:t>
            </a:r>
          </a:p>
        </p:txBody>
      </p:sp>
      <p:sp>
        <p:nvSpPr>
          <p:cNvPr id="44" name="TextBox 43">
            <a:extLst>
              <a:ext uri="{FF2B5EF4-FFF2-40B4-BE49-F238E27FC236}">
                <a16:creationId xmlns:a16="http://schemas.microsoft.com/office/drawing/2014/main" id="{4C99D068-4BD7-4E30-A7B5-59D0E7A63D71}"/>
              </a:ext>
            </a:extLst>
          </p:cNvPr>
          <p:cNvSpPr txBox="1"/>
          <p:nvPr/>
        </p:nvSpPr>
        <p:spPr>
          <a:xfrm>
            <a:off x="6608499" y="6251321"/>
            <a:ext cx="2940148" cy="307777"/>
          </a:xfrm>
          <a:prstGeom prst="rect">
            <a:avLst/>
          </a:prstGeom>
          <a:noFill/>
        </p:spPr>
        <p:txBody>
          <a:bodyPr wrap="square" rtlCol="0">
            <a:spAutoFit/>
          </a:bodyPr>
          <a:lstStyle/>
          <a:p>
            <a:pPr algn="r"/>
            <a:r>
              <a:rPr lang="id-ID" sz="1400" dirty="0">
                <a:solidFill>
                  <a:schemeClr val="bg2">
                    <a:lumMod val="25000"/>
                  </a:schemeClr>
                </a:solidFill>
              </a:rPr>
              <a:t>Motor Conveyor</a:t>
            </a:r>
          </a:p>
        </p:txBody>
      </p:sp>
      <p:sp>
        <p:nvSpPr>
          <p:cNvPr id="45" name="TextBox 44">
            <a:extLst>
              <a:ext uri="{FF2B5EF4-FFF2-40B4-BE49-F238E27FC236}">
                <a16:creationId xmlns:a16="http://schemas.microsoft.com/office/drawing/2014/main" id="{481F24B1-ABBE-4C81-ABD9-4126E4FD255F}"/>
              </a:ext>
            </a:extLst>
          </p:cNvPr>
          <p:cNvSpPr txBox="1"/>
          <p:nvPr/>
        </p:nvSpPr>
        <p:spPr>
          <a:xfrm>
            <a:off x="7770066" y="610174"/>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Storage Shelf</a:t>
            </a:r>
            <a:endParaRPr lang="en-US" sz="1200" dirty="0"/>
          </a:p>
        </p:txBody>
      </p:sp>
      <p:sp>
        <p:nvSpPr>
          <p:cNvPr id="46" name="TextBox 45">
            <a:extLst>
              <a:ext uri="{FF2B5EF4-FFF2-40B4-BE49-F238E27FC236}">
                <a16:creationId xmlns:a16="http://schemas.microsoft.com/office/drawing/2014/main" id="{5926F4FB-4A4A-48BF-B9AD-C547A2E4208D}"/>
              </a:ext>
            </a:extLst>
          </p:cNvPr>
          <p:cNvSpPr txBox="1"/>
          <p:nvPr/>
        </p:nvSpPr>
        <p:spPr>
          <a:xfrm>
            <a:off x="7770066" y="795837"/>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Load Cell Sensor</a:t>
            </a:r>
            <a:endParaRPr lang="en-US" sz="1200" dirty="0"/>
          </a:p>
        </p:txBody>
      </p:sp>
      <p:sp>
        <p:nvSpPr>
          <p:cNvPr id="47" name="TextBox 46">
            <a:extLst>
              <a:ext uri="{FF2B5EF4-FFF2-40B4-BE49-F238E27FC236}">
                <a16:creationId xmlns:a16="http://schemas.microsoft.com/office/drawing/2014/main" id="{B4D9B4F3-AD59-4664-9D39-A36E49FB5F20}"/>
              </a:ext>
            </a:extLst>
          </p:cNvPr>
          <p:cNvSpPr txBox="1"/>
          <p:nvPr/>
        </p:nvSpPr>
        <p:spPr>
          <a:xfrm>
            <a:off x="7770066" y="1154286"/>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Conclusion</a:t>
            </a:r>
          </a:p>
        </p:txBody>
      </p:sp>
      <p:sp>
        <p:nvSpPr>
          <p:cNvPr id="69" name="TextBox 68">
            <a:extLst>
              <a:ext uri="{FF2B5EF4-FFF2-40B4-BE49-F238E27FC236}">
                <a16:creationId xmlns:a16="http://schemas.microsoft.com/office/drawing/2014/main" id="{3C239CBA-7999-4EEF-AE8C-0ABC0D0E035C}"/>
              </a:ext>
            </a:extLst>
          </p:cNvPr>
          <p:cNvSpPr txBox="1"/>
          <p:nvPr/>
        </p:nvSpPr>
        <p:spPr>
          <a:xfrm>
            <a:off x="7777917" y="1006492"/>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Photoelectric Sensor</a:t>
            </a:r>
          </a:p>
        </p:txBody>
      </p:sp>
    </p:spTree>
    <p:extLst>
      <p:ext uri="{BB962C8B-B14F-4D97-AF65-F5344CB8AC3E}">
        <p14:creationId xmlns:p14="http://schemas.microsoft.com/office/powerpoint/2010/main" val="182896920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randombar(horizontal)">
                                      <p:cBhvr>
                                        <p:cTn id="7" dur="200"/>
                                        <p:tgtEl>
                                          <p:spTgt spid="66"/>
                                        </p:tgtEl>
                                      </p:cBhvr>
                                    </p:animEffect>
                                  </p:childTnLst>
                                </p:cTn>
                              </p:par>
                            </p:childTnLst>
                          </p:cTn>
                        </p:par>
                        <p:par>
                          <p:cTn id="8" fill="hold">
                            <p:stCondLst>
                              <p:cond delay="200"/>
                            </p:stCondLst>
                            <p:childTnLst>
                              <p:par>
                                <p:cTn id="9" presetID="6" presetClass="entr" presetSubtype="16" fill="hold" grpId="0"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circle(in)">
                                      <p:cBhvr>
                                        <p:cTn id="11" dur="750"/>
                                        <p:tgtEl>
                                          <p:spTgt spid="53"/>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41"/>
                                        </p:tgtEl>
                                        <p:attrNameLst>
                                          <p:attrName>style.visibility</p:attrName>
                                        </p:attrNameLst>
                                      </p:cBhvr>
                                      <p:to>
                                        <p:strVal val="visible"/>
                                      </p:to>
                                    </p:set>
                                    <p:animEffect transition="in" filter="randombar(horizontal)">
                                      <p:cBhvr>
                                        <p:cTn id="14" dur="200"/>
                                        <p:tgtEl>
                                          <p:spTgt spid="41"/>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randombar(horizontal)">
                                      <p:cBhvr>
                                        <p:cTn id="17" dur="200"/>
                                        <p:tgtEl>
                                          <p:spTgt spid="43"/>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44"/>
                                        </p:tgtEl>
                                        <p:attrNameLst>
                                          <p:attrName>style.visibility</p:attrName>
                                        </p:attrNameLst>
                                      </p:cBhvr>
                                      <p:to>
                                        <p:strVal val="visible"/>
                                      </p:to>
                                    </p:set>
                                    <p:animEffect transition="in" filter="randombar(horizontal)">
                                      <p:cBhvr>
                                        <p:cTn id="20" dur="200"/>
                                        <p:tgtEl>
                                          <p:spTgt spid="44"/>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randombar(horizontal)">
                                      <p:cBhvr>
                                        <p:cTn id="23" dur="200"/>
                                        <p:tgtEl>
                                          <p:spTgt spid="45"/>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randombar(horizontal)">
                                      <p:cBhvr>
                                        <p:cTn id="26" dur="200"/>
                                        <p:tgtEl>
                                          <p:spTgt spid="46"/>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47"/>
                                        </p:tgtEl>
                                        <p:attrNameLst>
                                          <p:attrName>style.visibility</p:attrName>
                                        </p:attrNameLst>
                                      </p:cBhvr>
                                      <p:to>
                                        <p:strVal val="visible"/>
                                      </p:to>
                                    </p:set>
                                    <p:animEffect transition="in" filter="randombar(horizontal)">
                                      <p:cBhvr>
                                        <p:cTn id="29" dur="200"/>
                                        <p:tgtEl>
                                          <p:spTgt spid="47"/>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69"/>
                                        </p:tgtEl>
                                        <p:attrNameLst>
                                          <p:attrName>style.visibility</p:attrName>
                                        </p:attrNameLst>
                                      </p:cBhvr>
                                      <p:to>
                                        <p:strVal val="visible"/>
                                      </p:to>
                                    </p:set>
                                    <p:animEffect transition="in" filter="randombar(horizontal)">
                                      <p:cBhvr>
                                        <p:cTn id="32" dur="2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66" grpId="0"/>
      <p:bldP spid="41" grpId="0"/>
      <p:bldP spid="43" grpId="0"/>
      <p:bldP spid="44" grpId="0"/>
      <p:bldP spid="45" grpId="0"/>
      <p:bldP spid="46" grpId="0"/>
      <p:bldP spid="47" grpId="0"/>
      <p:bldP spid="6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11B01CF1-6C71-493F-BF5A-CF945DFF33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8065" y="211628"/>
            <a:ext cx="1293708" cy="1406695"/>
          </a:xfrm>
          <a:prstGeom prst="rect">
            <a:avLst/>
          </a:prstGeom>
        </p:spPr>
      </p:pic>
      <p:sp>
        <p:nvSpPr>
          <p:cNvPr id="28" name="TextBox 27">
            <a:extLst>
              <a:ext uri="{FF2B5EF4-FFF2-40B4-BE49-F238E27FC236}">
                <a16:creationId xmlns:a16="http://schemas.microsoft.com/office/drawing/2014/main" id="{525953D7-440F-483C-B5A0-128B6B1B5AC6}"/>
              </a:ext>
            </a:extLst>
          </p:cNvPr>
          <p:cNvSpPr txBox="1"/>
          <p:nvPr/>
        </p:nvSpPr>
        <p:spPr>
          <a:xfrm>
            <a:off x="6035164" y="466857"/>
            <a:ext cx="4682901" cy="461665"/>
          </a:xfrm>
          <a:prstGeom prst="rect">
            <a:avLst/>
          </a:prstGeom>
          <a:noFill/>
        </p:spPr>
        <p:txBody>
          <a:bodyPr wrap="square" rtlCol="0">
            <a:spAutoFit/>
          </a:bodyPr>
          <a:lstStyle/>
          <a:p>
            <a:pPr algn="r"/>
            <a:r>
              <a:rPr lang="id-ID" sz="2400" dirty="0">
                <a:solidFill>
                  <a:srgbClr val="8FAADC"/>
                </a:solidFill>
              </a:rPr>
              <a:t>Storage Shelf</a:t>
            </a:r>
          </a:p>
        </p:txBody>
      </p:sp>
      <p:sp>
        <p:nvSpPr>
          <p:cNvPr id="29" name="TextBox 28">
            <a:extLst>
              <a:ext uri="{FF2B5EF4-FFF2-40B4-BE49-F238E27FC236}">
                <a16:creationId xmlns:a16="http://schemas.microsoft.com/office/drawing/2014/main" id="{0A943F93-7ED8-44AC-A36A-E924F6EBBDE4}"/>
              </a:ext>
            </a:extLst>
          </p:cNvPr>
          <p:cNvSpPr txBox="1"/>
          <p:nvPr/>
        </p:nvSpPr>
        <p:spPr>
          <a:xfrm>
            <a:off x="7770066" y="365473"/>
            <a:ext cx="2940148" cy="276999"/>
          </a:xfrm>
          <a:prstGeom prst="rect">
            <a:avLst/>
          </a:prstGeom>
          <a:noFill/>
        </p:spPr>
        <p:txBody>
          <a:bodyPr wrap="square" rtlCol="0">
            <a:spAutoFit/>
          </a:bodyPr>
          <a:lstStyle/>
          <a:p>
            <a:pPr algn="r"/>
            <a:r>
              <a:rPr lang="id-ID" sz="1200" dirty="0">
                <a:solidFill>
                  <a:schemeClr val="bg2">
                    <a:lumMod val="25000"/>
                  </a:schemeClr>
                </a:solidFill>
              </a:rPr>
              <a:t>Conveyor</a:t>
            </a:r>
          </a:p>
        </p:txBody>
      </p:sp>
      <p:sp>
        <p:nvSpPr>
          <p:cNvPr id="33" name="TextBox 32">
            <a:extLst>
              <a:ext uri="{FF2B5EF4-FFF2-40B4-BE49-F238E27FC236}">
                <a16:creationId xmlns:a16="http://schemas.microsoft.com/office/drawing/2014/main" id="{CAB7445F-155F-460A-A71D-1311C3CFD2BD}"/>
              </a:ext>
            </a:extLst>
          </p:cNvPr>
          <p:cNvSpPr txBox="1"/>
          <p:nvPr/>
        </p:nvSpPr>
        <p:spPr>
          <a:xfrm>
            <a:off x="7765038" y="194387"/>
            <a:ext cx="2940148" cy="276999"/>
          </a:xfrm>
          <a:prstGeom prst="rect">
            <a:avLst/>
          </a:prstGeom>
          <a:noFill/>
        </p:spPr>
        <p:txBody>
          <a:bodyPr wrap="square" rtlCol="0">
            <a:spAutoFit/>
          </a:bodyPr>
          <a:lstStyle/>
          <a:p>
            <a:pPr algn="r"/>
            <a:r>
              <a:rPr lang="id-ID" sz="1200" dirty="0">
                <a:solidFill>
                  <a:schemeClr val="bg2">
                    <a:lumMod val="25000"/>
                  </a:schemeClr>
                </a:solidFill>
              </a:rPr>
              <a:t>Introduction</a:t>
            </a:r>
          </a:p>
        </p:txBody>
      </p:sp>
      <p:pic>
        <p:nvPicPr>
          <p:cNvPr id="18" name="Picture 17">
            <a:extLst>
              <a:ext uri="{FF2B5EF4-FFF2-40B4-BE49-F238E27FC236}">
                <a16:creationId xmlns:a16="http://schemas.microsoft.com/office/drawing/2014/main" id="{42A5194D-5C4C-4534-8FD6-85E64E7C5A3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733425" y="2428570"/>
            <a:ext cx="5632450" cy="3036045"/>
          </a:xfrm>
          <a:prstGeom prst="rect">
            <a:avLst/>
          </a:prstGeom>
        </p:spPr>
      </p:pic>
      <p:pic>
        <p:nvPicPr>
          <p:cNvPr id="19" name="Picture 18">
            <a:extLst>
              <a:ext uri="{FF2B5EF4-FFF2-40B4-BE49-F238E27FC236}">
                <a16:creationId xmlns:a16="http://schemas.microsoft.com/office/drawing/2014/main" id="{D9A3C94E-C317-4CCB-A4FD-B1CD7EC26A28}"/>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7565925" y="1939912"/>
            <a:ext cx="3152140" cy="5146688"/>
          </a:xfrm>
          <a:prstGeom prst="rect">
            <a:avLst/>
          </a:prstGeom>
        </p:spPr>
      </p:pic>
      <p:sp>
        <p:nvSpPr>
          <p:cNvPr id="21" name="TextBox 20">
            <a:extLst>
              <a:ext uri="{FF2B5EF4-FFF2-40B4-BE49-F238E27FC236}">
                <a16:creationId xmlns:a16="http://schemas.microsoft.com/office/drawing/2014/main" id="{69F544D0-CF88-4648-8173-447839185B59}"/>
              </a:ext>
            </a:extLst>
          </p:cNvPr>
          <p:cNvSpPr txBox="1"/>
          <p:nvPr/>
        </p:nvSpPr>
        <p:spPr>
          <a:xfrm>
            <a:off x="7770066" y="795837"/>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Load Cell Sensor</a:t>
            </a:r>
            <a:endParaRPr lang="en-US" sz="1200" dirty="0"/>
          </a:p>
        </p:txBody>
      </p:sp>
      <p:sp>
        <p:nvSpPr>
          <p:cNvPr id="22" name="TextBox 21">
            <a:extLst>
              <a:ext uri="{FF2B5EF4-FFF2-40B4-BE49-F238E27FC236}">
                <a16:creationId xmlns:a16="http://schemas.microsoft.com/office/drawing/2014/main" id="{FECDEA56-540F-4D85-859C-9B4D71E54B06}"/>
              </a:ext>
            </a:extLst>
          </p:cNvPr>
          <p:cNvSpPr txBox="1"/>
          <p:nvPr/>
        </p:nvSpPr>
        <p:spPr>
          <a:xfrm>
            <a:off x="7770066" y="1154286"/>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Conclusion</a:t>
            </a:r>
          </a:p>
        </p:txBody>
      </p:sp>
      <p:sp>
        <p:nvSpPr>
          <p:cNvPr id="23" name="TextBox 22">
            <a:extLst>
              <a:ext uri="{FF2B5EF4-FFF2-40B4-BE49-F238E27FC236}">
                <a16:creationId xmlns:a16="http://schemas.microsoft.com/office/drawing/2014/main" id="{20CF3789-C456-476E-A59A-969F99128566}"/>
              </a:ext>
            </a:extLst>
          </p:cNvPr>
          <p:cNvSpPr txBox="1"/>
          <p:nvPr/>
        </p:nvSpPr>
        <p:spPr>
          <a:xfrm>
            <a:off x="7777917" y="1006492"/>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Photoelectric Sensor</a:t>
            </a:r>
          </a:p>
        </p:txBody>
      </p:sp>
    </p:spTree>
    <p:extLst>
      <p:ext uri="{BB962C8B-B14F-4D97-AF65-F5344CB8AC3E}">
        <p14:creationId xmlns:p14="http://schemas.microsoft.com/office/powerpoint/2010/main" val="3394086316"/>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horizontal)">
                                      <p:cBhvr>
                                        <p:cTn id="7" dur="200"/>
                                        <p:tgtEl>
                                          <p:spTgt spid="3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randombar(horizontal)">
                                      <p:cBhvr>
                                        <p:cTn id="10" dur="200"/>
                                        <p:tgtEl>
                                          <p:spTgt spid="29"/>
                                        </p:tgtEl>
                                      </p:cBhvr>
                                    </p:animEffect>
                                  </p:childTnLst>
                                </p:cTn>
                              </p:par>
                            </p:childTnLst>
                          </p:cTn>
                        </p:par>
                        <p:par>
                          <p:cTn id="11" fill="hold">
                            <p:stCondLst>
                              <p:cond delay="200"/>
                            </p:stCondLst>
                            <p:childTnLst>
                              <p:par>
                                <p:cTn id="12" presetID="6" presetClass="entr" presetSubtype="16" fill="hold" grpId="0" nodeType="after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circle(in)">
                                      <p:cBhvr>
                                        <p:cTn id="14" dur="750"/>
                                        <p:tgtEl>
                                          <p:spTgt spid="28"/>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randombar(horizontal)">
                                      <p:cBhvr>
                                        <p:cTn id="17" dur="200"/>
                                        <p:tgtEl>
                                          <p:spTgt spid="21"/>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randombar(horizontal)">
                                      <p:cBhvr>
                                        <p:cTn id="20" dur="200"/>
                                        <p:tgtEl>
                                          <p:spTgt spid="22"/>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randombar(horizontal)">
                                      <p:cBhvr>
                                        <p:cTn id="23" dur="2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3" grpId="0"/>
      <p:bldP spid="21" grpId="0"/>
      <p:bldP spid="22" grpId="0"/>
      <p:bldP spid="2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0021CCB6-BFA6-4B73-A845-3AC6107AF5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8065" y="211628"/>
            <a:ext cx="1293708" cy="1406695"/>
          </a:xfrm>
          <a:prstGeom prst="rect">
            <a:avLst/>
          </a:prstGeom>
        </p:spPr>
      </p:pic>
      <p:sp>
        <p:nvSpPr>
          <p:cNvPr id="51" name="TextBox 50">
            <a:extLst>
              <a:ext uri="{FF2B5EF4-FFF2-40B4-BE49-F238E27FC236}">
                <a16:creationId xmlns:a16="http://schemas.microsoft.com/office/drawing/2014/main" id="{4DA74CB5-4B56-44BD-9AED-BDFCB60019B1}"/>
              </a:ext>
            </a:extLst>
          </p:cNvPr>
          <p:cNvSpPr txBox="1"/>
          <p:nvPr/>
        </p:nvSpPr>
        <p:spPr>
          <a:xfrm>
            <a:off x="7777917" y="640653"/>
            <a:ext cx="2940148" cy="461665"/>
          </a:xfrm>
          <a:prstGeom prst="rect">
            <a:avLst/>
          </a:prstGeom>
          <a:noFill/>
        </p:spPr>
        <p:txBody>
          <a:bodyPr wrap="square" rtlCol="0">
            <a:spAutoFit/>
          </a:bodyPr>
          <a:lstStyle/>
          <a:p>
            <a:pPr algn="r"/>
            <a:r>
              <a:rPr lang="id-ID" sz="2400" dirty="0">
                <a:solidFill>
                  <a:srgbClr val="8FAADC"/>
                </a:solidFill>
              </a:rPr>
              <a:t>LoadCell Sensor</a:t>
            </a:r>
          </a:p>
        </p:txBody>
      </p:sp>
      <p:sp>
        <p:nvSpPr>
          <p:cNvPr id="52" name="TextBox 51">
            <a:extLst>
              <a:ext uri="{FF2B5EF4-FFF2-40B4-BE49-F238E27FC236}">
                <a16:creationId xmlns:a16="http://schemas.microsoft.com/office/drawing/2014/main" id="{B979C843-6C4C-42A4-92E0-30EEF3A3DD1A}"/>
              </a:ext>
            </a:extLst>
          </p:cNvPr>
          <p:cNvSpPr txBox="1"/>
          <p:nvPr/>
        </p:nvSpPr>
        <p:spPr>
          <a:xfrm>
            <a:off x="7770066" y="532900"/>
            <a:ext cx="2940148" cy="276999"/>
          </a:xfrm>
          <a:prstGeom prst="rect">
            <a:avLst/>
          </a:prstGeom>
          <a:noFill/>
        </p:spPr>
        <p:txBody>
          <a:bodyPr wrap="square" rtlCol="0">
            <a:spAutoFit/>
          </a:bodyPr>
          <a:lstStyle/>
          <a:p>
            <a:pPr algn="r"/>
            <a:r>
              <a:rPr lang="id-ID" sz="1200" dirty="0">
                <a:solidFill>
                  <a:schemeClr val="bg2">
                    <a:lumMod val="25000"/>
                  </a:schemeClr>
                </a:solidFill>
              </a:rPr>
              <a:t>Storage Shelf</a:t>
            </a:r>
          </a:p>
        </p:txBody>
      </p:sp>
      <p:sp>
        <p:nvSpPr>
          <p:cNvPr id="2" name="AutoShape 2" descr="https://radi76.files.wordpress.com/2014/06/facial-recognition-data-points.jpg">
            <a:extLst>
              <a:ext uri="{FF2B5EF4-FFF2-40B4-BE49-F238E27FC236}">
                <a16:creationId xmlns:a16="http://schemas.microsoft.com/office/drawing/2014/main" id="{545536F9-93C6-4CD7-887E-417C5B0DB18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Rectangle 2">
            <a:extLst>
              <a:ext uri="{FF2B5EF4-FFF2-40B4-BE49-F238E27FC236}">
                <a16:creationId xmlns:a16="http://schemas.microsoft.com/office/drawing/2014/main" id="{66BF7DE5-00B3-41D3-A462-F47C75BD4D1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d-ID"/>
          </a:p>
        </p:txBody>
      </p:sp>
      <p:sp>
        <p:nvSpPr>
          <p:cNvPr id="129" name="Rectangle 45">
            <a:extLst>
              <a:ext uri="{FF2B5EF4-FFF2-40B4-BE49-F238E27FC236}">
                <a16:creationId xmlns:a16="http://schemas.microsoft.com/office/drawing/2014/main" id="{C2FD1C66-145B-4857-8830-EC1F26CF8C5E}"/>
              </a:ext>
            </a:extLst>
          </p:cNvPr>
          <p:cNvSpPr>
            <a:spLocks noChangeArrowheads="1"/>
          </p:cNvSpPr>
          <p:nvPr/>
        </p:nvSpPr>
        <p:spPr bwMode="auto">
          <a:xfrm>
            <a:off x="729589" y="1618322"/>
            <a:ext cx="1943368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id-ID"/>
          </a:p>
        </p:txBody>
      </p:sp>
      <p:sp>
        <p:nvSpPr>
          <p:cNvPr id="25" name="TextBox 24">
            <a:extLst>
              <a:ext uri="{FF2B5EF4-FFF2-40B4-BE49-F238E27FC236}">
                <a16:creationId xmlns:a16="http://schemas.microsoft.com/office/drawing/2014/main" id="{943934C9-1D6D-4217-AE82-5922112405E0}"/>
              </a:ext>
            </a:extLst>
          </p:cNvPr>
          <p:cNvSpPr txBox="1"/>
          <p:nvPr/>
        </p:nvSpPr>
        <p:spPr>
          <a:xfrm>
            <a:off x="7770066" y="365473"/>
            <a:ext cx="2940148" cy="276999"/>
          </a:xfrm>
          <a:prstGeom prst="rect">
            <a:avLst/>
          </a:prstGeom>
          <a:noFill/>
        </p:spPr>
        <p:txBody>
          <a:bodyPr wrap="square" rtlCol="0">
            <a:spAutoFit/>
          </a:bodyPr>
          <a:lstStyle/>
          <a:p>
            <a:pPr algn="r"/>
            <a:r>
              <a:rPr lang="id-ID" sz="1200" dirty="0">
                <a:solidFill>
                  <a:schemeClr val="bg2">
                    <a:lumMod val="25000"/>
                  </a:schemeClr>
                </a:solidFill>
              </a:rPr>
              <a:t>Conveyor</a:t>
            </a:r>
          </a:p>
        </p:txBody>
      </p:sp>
      <p:sp>
        <p:nvSpPr>
          <p:cNvPr id="26" name="TextBox 25">
            <a:extLst>
              <a:ext uri="{FF2B5EF4-FFF2-40B4-BE49-F238E27FC236}">
                <a16:creationId xmlns:a16="http://schemas.microsoft.com/office/drawing/2014/main" id="{A88461EF-41AB-47E2-9B37-EA7EF97BF0A5}"/>
              </a:ext>
            </a:extLst>
          </p:cNvPr>
          <p:cNvSpPr txBox="1"/>
          <p:nvPr/>
        </p:nvSpPr>
        <p:spPr>
          <a:xfrm>
            <a:off x="7765038" y="194387"/>
            <a:ext cx="2940148" cy="276999"/>
          </a:xfrm>
          <a:prstGeom prst="rect">
            <a:avLst/>
          </a:prstGeom>
          <a:noFill/>
        </p:spPr>
        <p:txBody>
          <a:bodyPr wrap="square" rtlCol="0">
            <a:spAutoFit/>
          </a:bodyPr>
          <a:lstStyle/>
          <a:p>
            <a:pPr algn="r"/>
            <a:r>
              <a:rPr lang="id-ID" sz="1200" dirty="0">
                <a:solidFill>
                  <a:schemeClr val="bg2">
                    <a:lumMod val="25000"/>
                  </a:schemeClr>
                </a:solidFill>
              </a:rPr>
              <a:t>Introduction</a:t>
            </a:r>
          </a:p>
        </p:txBody>
      </p:sp>
      <p:sp>
        <p:nvSpPr>
          <p:cNvPr id="27" name="TextBox 26">
            <a:extLst>
              <a:ext uri="{FF2B5EF4-FFF2-40B4-BE49-F238E27FC236}">
                <a16:creationId xmlns:a16="http://schemas.microsoft.com/office/drawing/2014/main" id="{29781617-F3B5-46F7-B827-5055364E915A}"/>
              </a:ext>
            </a:extLst>
          </p:cNvPr>
          <p:cNvSpPr txBox="1"/>
          <p:nvPr/>
        </p:nvSpPr>
        <p:spPr>
          <a:xfrm>
            <a:off x="7770066" y="1154286"/>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Conclusion</a:t>
            </a:r>
          </a:p>
        </p:txBody>
      </p:sp>
      <p:sp>
        <p:nvSpPr>
          <p:cNvPr id="28" name="TextBox 27">
            <a:extLst>
              <a:ext uri="{FF2B5EF4-FFF2-40B4-BE49-F238E27FC236}">
                <a16:creationId xmlns:a16="http://schemas.microsoft.com/office/drawing/2014/main" id="{A4C39590-F0E3-4E1A-BACD-F14B3723080A}"/>
              </a:ext>
            </a:extLst>
          </p:cNvPr>
          <p:cNvSpPr txBox="1"/>
          <p:nvPr/>
        </p:nvSpPr>
        <p:spPr>
          <a:xfrm>
            <a:off x="7777917" y="1006492"/>
            <a:ext cx="2940148" cy="258532"/>
          </a:xfrm>
          <a:prstGeom prst="rect">
            <a:avLst/>
          </a:prstGeom>
          <a:noFill/>
        </p:spPr>
        <p:txBody>
          <a:bodyPr wrap="square" rtlCol="0">
            <a:spAutoFit/>
          </a:bodyPr>
          <a:lstStyle/>
          <a:p>
            <a:pPr lvl="0" algn="r" defTabSz="666750">
              <a:lnSpc>
                <a:spcPct val="90000"/>
              </a:lnSpc>
              <a:spcBef>
                <a:spcPct val="0"/>
              </a:spcBef>
              <a:spcAft>
                <a:spcPct val="35000"/>
              </a:spcAft>
            </a:pPr>
            <a:r>
              <a:rPr lang="id-ID" sz="1200" dirty="0"/>
              <a:t>Photoelectric Sensor</a:t>
            </a:r>
          </a:p>
        </p:txBody>
      </p:sp>
      <p:pic>
        <p:nvPicPr>
          <p:cNvPr id="29" name="Picture 28">
            <a:extLst>
              <a:ext uri="{FF2B5EF4-FFF2-40B4-BE49-F238E27FC236}">
                <a16:creationId xmlns:a16="http://schemas.microsoft.com/office/drawing/2014/main" id="{559D3AFF-F01C-4903-8B23-CC76D81F3512}"/>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092195" y="565664"/>
            <a:ext cx="2476085" cy="2506558"/>
          </a:xfrm>
          <a:prstGeom prst="rect">
            <a:avLst/>
          </a:prstGeom>
        </p:spPr>
      </p:pic>
      <p:pic>
        <p:nvPicPr>
          <p:cNvPr id="30" name="Picture 29">
            <a:extLst>
              <a:ext uri="{FF2B5EF4-FFF2-40B4-BE49-F238E27FC236}">
                <a16:creationId xmlns:a16="http://schemas.microsoft.com/office/drawing/2014/main" id="{33E50CC0-44F3-4FA9-A433-C828EA7B7A2F}"/>
              </a:ext>
            </a:extLst>
          </p:cNvPr>
          <p:cNvPicPr/>
          <p:nvPr/>
        </p:nvPicPr>
        <p:blipFill rotWithShape="1">
          <a:blip r:embed="rId4" cstate="print">
            <a:extLst>
              <a:ext uri="{28A0092B-C50C-407E-A947-70E740481C1C}">
                <a14:useLocalDpi xmlns:a14="http://schemas.microsoft.com/office/drawing/2010/main" val="0"/>
              </a:ext>
            </a:extLst>
          </a:blip>
          <a:srcRect b="38078"/>
          <a:stretch/>
        </p:blipFill>
        <p:spPr bwMode="auto">
          <a:xfrm>
            <a:off x="3623946" y="565664"/>
            <a:ext cx="2270586" cy="2506560"/>
          </a:xfrm>
          <a:prstGeom prst="rect">
            <a:avLst/>
          </a:prstGeom>
          <a:ln>
            <a:noFill/>
          </a:ln>
          <a:extLst>
            <a:ext uri="{53640926-AAD7-44D8-BBD7-CCE9431645EC}">
              <a14:shadowObscured xmlns:a14="http://schemas.microsoft.com/office/drawing/2010/main"/>
            </a:ext>
          </a:extLst>
        </p:spPr>
      </p:pic>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EF4D3FEF-3A67-4FAA-93D9-A10818C3DF15}"/>
                  </a:ext>
                </a:extLst>
              </p:cNvPr>
              <p:cNvSpPr/>
              <p:nvPr/>
            </p:nvSpPr>
            <p:spPr>
              <a:xfrm>
                <a:off x="7188240" y="2488030"/>
                <a:ext cx="2672655" cy="629916"/>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f>
                        <m:fPr>
                          <m:ctrlPr>
                            <a:rPr lang="id-ID">
                              <a:latin typeface="Cambria Math" panose="02040503050406030204" pitchFamily="18" charset="0"/>
                            </a:rPr>
                          </m:ctrlPr>
                        </m:fPr>
                        <m:num>
                          <m:r>
                            <a:rPr lang="id-ID" i="1">
                              <a:latin typeface="Cambria Math" panose="02040503050406030204" pitchFamily="18" charset="0"/>
                            </a:rPr>
                            <m:t>𝑥</m:t>
                          </m:r>
                        </m:num>
                        <m:den>
                          <m:r>
                            <a:rPr lang="id-ID" i="0">
                              <a:latin typeface="Cambria Math" panose="02040503050406030204" pitchFamily="18" charset="0"/>
                            </a:rPr>
                            <m:t>150</m:t>
                          </m:r>
                        </m:den>
                      </m:f>
                      <m:r>
                        <a:rPr lang="id-ID" i="0">
                          <a:latin typeface="Cambria Math" panose="02040503050406030204" pitchFamily="18" charset="0"/>
                        </a:rPr>
                        <m:t>=</m:t>
                      </m:r>
                      <m:f>
                        <m:fPr>
                          <m:ctrlPr>
                            <a:rPr lang="id-ID" i="1">
                              <a:latin typeface="Cambria Math" panose="02040503050406030204" pitchFamily="18" charset="0"/>
                            </a:rPr>
                          </m:ctrlPr>
                        </m:fPr>
                        <m:num>
                          <m:d>
                            <m:dPr>
                              <m:ctrlPr>
                                <a:rPr lang="id-ID" i="1">
                                  <a:latin typeface="Cambria Math" panose="02040503050406030204" pitchFamily="18" charset="0"/>
                                </a:rPr>
                              </m:ctrlPr>
                            </m:dPr>
                            <m:e>
                              <m:r>
                                <a:rPr lang="id-ID" i="1">
                                  <a:latin typeface="Cambria Math" panose="02040503050406030204" pitchFamily="18" charset="0"/>
                                </a:rPr>
                                <m:t>𝑣𝑎𝑙</m:t>
                              </m:r>
                              <m:r>
                                <a:rPr lang="id-ID" i="0">
                                  <a:latin typeface="Cambria Math" panose="02040503050406030204" pitchFamily="18" charset="0"/>
                                </a:rPr>
                                <m:t>− 8447551</m:t>
                              </m:r>
                            </m:e>
                          </m:d>
                        </m:num>
                        <m:den>
                          <m:r>
                            <a:rPr lang="id-ID" i="0">
                              <a:latin typeface="Cambria Math" panose="02040503050406030204" pitchFamily="18" charset="0"/>
                            </a:rPr>
                            <m:t>40992</m:t>
                          </m:r>
                        </m:den>
                      </m:f>
                    </m:oMath>
                  </m:oMathPara>
                </a14:m>
                <a:endParaRPr lang="id-ID" dirty="0"/>
              </a:p>
            </p:txBody>
          </p:sp>
        </mc:Choice>
        <mc:Fallback>
          <p:sp>
            <p:nvSpPr>
              <p:cNvPr id="3" name="Rectangle 2">
                <a:extLst>
                  <a:ext uri="{FF2B5EF4-FFF2-40B4-BE49-F238E27FC236}">
                    <a16:creationId xmlns:a16="http://schemas.microsoft.com/office/drawing/2014/main" id="{EF4D3FEF-3A67-4FAA-93D9-A10818C3DF15}"/>
                  </a:ext>
                </a:extLst>
              </p:cNvPr>
              <p:cNvSpPr>
                <a:spLocks noRot="1" noChangeAspect="1" noMove="1" noResize="1" noEditPoints="1" noAdjustHandles="1" noChangeArrowheads="1" noChangeShapeType="1" noTextEdit="1"/>
              </p:cNvSpPr>
              <p:nvPr/>
            </p:nvSpPr>
            <p:spPr>
              <a:xfrm>
                <a:off x="7188240" y="2488030"/>
                <a:ext cx="2672655" cy="629916"/>
              </a:xfrm>
              <a:prstGeom prst="rect">
                <a:avLst/>
              </a:prstGeom>
              <a:blipFill>
                <a:blip r:embed="rId5"/>
                <a:stretch>
                  <a:fillRect/>
                </a:stretch>
              </a:blipFill>
            </p:spPr>
            <p:txBody>
              <a:bodyPr/>
              <a:lstStyle/>
              <a:p>
                <a:r>
                  <a:rPr lang="id-ID">
                    <a:noFill/>
                  </a:rPr>
                  <a:t> </a:t>
                </a:r>
              </a:p>
            </p:txBody>
          </p:sp>
        </mc:Fallback>
      </mc:AlternateContent>
      <p:sp>
        <p:nvSpPr>
          <p:cNvPr id="32" name="TextBox 31">
            <a:extLst>
              <a:ext uri="{FF2B5EF4-FFF2-40B4-BE49-F238E27FC236}">
                <a16:creationId xmlns:a16="http://schemas.microsoft.com/office/drawing/2014/main" id="{17F86614-495F-4653-98B7-DC76B7746E8E}"/>
              </a:ext>
            </a:extLst>
          </p:cNvPr>
          <p:cNvSpPr txBox="1"/>
          <p:nvPr/>
        </p:nvSpPr>
        <p:spPr>
          <a:xfrm>
            <a:off x="6557812" y="1927219"/>
            <a:ext cx="2940148" cy="341632"/>
          </a:xfrm>
          <a:prstGeom prst="rect">
            <a:avLst/>
          </a:prstGeom>
          <a:noFill/>
        </p:spPr>
        <p:txBody>
          <a:bodyPr wrap="square" rtlCol="0">
            <a:spAutoFit/>
          </a:bodyPr>
          <a:lstStyle/>
          <a:p>
            <a:pPr lvl="0" algn="r" defTabSz="666750">
              <a:lnSpc>
                <a:spcPct val="90000"/>
              </a:lnSpc>
              <a:spcBef>
                <a:spcPct val="0"/>
              </a:spcBef>
              <a:spcAft>
                <a:spcPct val="35000"/>
              </a:spcAft>
            </a:pPr>
            <a:r>
              <a:rPr lang="id-ID" dirty="0"/>
              <a:t>Use rasio Methode</a:t>
            </a:r>
          </a:p>
        </p:txBody>
      </p:sp>
      <p:pic>
        <p:nvPicPr>
          <p:cNvPr id="33" name="Picture 32">
            <a:extLst>
              <a:ext uri="{FF2B5EF4-FFF2-40B4-BE49-F238E27FC236}">
                <a16:creationId xmlns:a16="http://schemas.microsoft.com/office/drawing/2014/main" id="{CE7F77C0-0126-4FDB-B3CF-3BD568813E22}"/>
              </a:ext>
            </a:extLst>
          </p:cNvPr>
          <p:cNvPicPr/>
          <p:nvPr/>
        </p:nvPicPr>
        <p:blipFill>
          <a:blip r:embed="rId6"/>
          <a:stretch>
            <a:fillRect/>
          </a:stretch>
        </p:blipFill>
        <p:spPr>
          <a:xfrm>
            <a:off x="2537661" y="3657523"/>
            <a:ext cx="4443156" cy="2359790"/>
          </a:xfrm>
          <a:prstGeom prst="rect">
            <a:avLst/>
          </a:prstGeom>
        </p:spPr>
      </p:pic>
      <p:pic>
        <p:nvPicPr>
          <p:cNvPr id="34" name="Picture 33">
            <a:extLst>
              <a:ext uri="{FF2B5EF4-FFF2-40B4-BE49-F238E27FC236}">
                <a16:creationId xmlns:a16="http://schemas.microsoft.com/office/drawing/2014/main" id="{A2A249D4-A1FC-469F-ACA9-858ACE76B379}"/>
              </a:ext>
            </a:extLst>
          </p:cNvPr>
          <p:cNvPicPr/>
          <p:nvPr/>
        </p:nvPicPr>
        <p:blipFill>
          <a:blip r:embed="rId7"/>
          <a:stretch>
            <a:fillRect/>
          </a:stretch>
        </p:blipFill>
        <p:spPr>
          <a:xfrm>
            <a:off x="7188240" y="3661703"/>
            <a:ext cx="4531812" cy="2355610"/>
          </a:xfrm>
          <a:prstGeom prst="rect">
            <a:avLst/>
          </a:prstGeom>
        </p:spPr>
      </p:pic>
      <p:sp>
        <p:nvSpPr>
          <p:cNvPr id="36" name="TextBox 35">
            <a:extLst>
              <a:ext uri="{FF2B5EF4-FFF2-40B4-BE49-F238E27FC236}">
                <a16:creationId xmlns:a16="http://schemas.microsoft.com/office/drawing/2014/main" id="{BC1811EC-A5F9-4D87-A29F-3784FA256AFB}"/>
              </a:ext>
            </a:extLst>
          </p:cNvPr>
          <p:cNvSpPr txBox="1"/>
          <p:nvPr/>
        </p:nvSpPr>
        <p:spPr>
          <a:xfrm>
            <a:off x="2747812" y="6247273"/>
            <a:ext cx="2940148" cy="341632"/>
          </a:xfrm>
          <a:prstGeom prst="rect">
            <a:avLst/>
          </a:prstGeom>
          <a:noFill/>
        </p:spPr>
        <p:txBody>
          <a:bodyPr wrap="square" rtlCol="0">
            <a:spAutoFit/>
          </a:bodyPr>
          <a:lstStyle/>
          <a:p>
            <a:pPr lvl="0" algn="r" defTabSz="666750">
              <a:lnSpc>
                <a:spcPct val="90000"/>
              </a:lnSpc>
              <a:spcBef>
                <a:spcPct val="0"/>
              </a:spcBef>
              <a:spcAft>
                <a:spcPct val="35000"/>
              </a:spcAft>
            </a:pPr>
            <a:r>
              <a:rPr lang="id-ID" dirty="0"/>
              <a:t>150 gram</a:t>
            </a:r>
          </a:p>
        </p:txBody>
      </p:sp>
      <p:sp>
        <p:nvSpPr>
          <p:cNvPr id="37" name="TextBox 36">
            <a:extLst>
              <a:ext uri="{FF2B5EF4-FFF2-40B4-BE49-F238E27FC236}">
                <a16:creationId xmlns:a16="http://schemas.microsoft.com/office/drawing/2014/main" id="{76E1407D-FC23-42F2-844B-2398E10E9AED}"/>
              </a:ext>
            </a:extLst>
          </p:cNvPr>
          <p:cNvSpPr txBox="1"/>
          <p:nvPr/>
        </p:nvSpPr>
        <p:spPr>
          <a:xfrm>
            <a:off x="7188240" y="6111537"/>
            <a:ext cx="2940148" cy="341632"/>
          </a:xfrm>
          <a:prstGeom prst="rect">
            <a:avLst/>
          </a:prstGeom>
          <a:noFill/>
        </p:spPr>
        <p:txBody>
          <a:bodyPr wrap="square" rtlCol="0">
            <a:spAutoFit/>
          </a:bodyPr>
          <a:lstStyle/>
          <a:p>
            <a:pPr lvl="0" algn="r" defTabSz="666750">
              <a:lnSpc>
                <a:spcPct val="90000"/>
              </a:lnSpc>
              <a:spcBef>
                <a:spcPct val="0"/>
              </a:spcBef>
              <a:spcAft>
                <a:spcPct val="35000"/>
              </a:spcAft>
            </a:pPr>
            <a:r>
              <a:rPr lang="id-ID" dirty="0"/>
              <a:t>573 gram</a:t>
            </a:r>
          </a:p>
        </p:txBody>
      </p:sp>
    </p:spTree>
    <p:extLst>
      <p:ext uri="{BB962C8B-B14F-4D97-AF65-F5344CB8AC3E}">
        <p14:creationId xmlns:p14="http://schemas.microsoft.com/office/powerpoint/2010/main" val="2587048235"/>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randombar(horizontal)">
                                      <p:cBhvr>
                                        <p:cTn id="7" dur="200"/>
                                        <p:tgtEl>
                                          <p:spTgt spid="52"/>
                                        </p:tgtEl>
                                      </p:cBhvr>
                                    </p:animEffect>
                                  </p:childTnLst>
                                </p:cTn>
                              </p:par>
                            </p:childTnLst>
                          </p:cTn>
                        </p:par>
                        <p:par>
                          <p:cTn id="8" fill="hold">
                            <p:stCondLst>
                              <p:cond delay="200"/>
                            </p:stCondLst>
                            <p:childTnLst>
                              <p:par>
                                <p:cTn id="9" presetID="6" presetClass="entr" presetSubtype="16"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circle(in)">
                                      <p:cBhvr>
                                        <p:cTn id="11" dur="750"/>
                                        <p:tgtEl>
                                          <p:spTgt spid="51"/>
                                        </p:tgtEl>
                                      </p:cBhvr>
                                    </p:animEffect>
                                  </p:childTnLst>
                                </p:cTn>
                              </p:par>
                            </p:childTnLst>
                          </p:cTn>
                        </p:par>
                        <p:par>
                          <p:cTn id="12" fill="hold">
                            <p:stCondLst>
                              <p:cond delay="950"/>
                            </p:stCondLst>
                            <p:childTnLst>
                              <p:par>
                                <p:cTn id="13" presetID="14" presetClass="entr" presetSubtype="1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randombar(horizontal)">
                                      <p:cBhvr>
                                        <p:cTn id="15" dur="200"/>
                                        <p:tgtEl>
                                          <p:spTgt spid="26"/>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randombar(horizontal)">
                                      <p:cBhvr>
                                        <p:cTn id="18" dur="200"/>
                                        <p:tgtEl>
                                          <p:spTgt spid="25"/>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randombar(horizontal)">
                                      <p:cBhvr>
                                        <p:cTn id="21" dur="200"/>
                                        <p:tgtEl>
                                          <p:spTgt spid="27"/>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randombar(horizontal)">
                                      <p:cBhvr>
                                        <p:cTn id="24" dur="200"/>
                                        <p:tgtEl>
                                          <p:spTgt spid="28"/>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randombar(horizontal)">
                                      <p:cBhvr>
                                        <p:cTn id="27" dur="200"/>
                                        <p:tgtEl>
                                          <p:spTgt spid="32"/>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randombar(horizontal)">
                                      <p:cBhvr>
                                        <p:cTn id="30" dur="200"/>
                                        <p:tgtEl>
                                          <p:spTgt spid="36"/>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37"/>
                                        </p:tgtEl>
                                        <p:attrNameLst>
                                          <p:attrName>style.visibility</p:attrName>
                                        </p:attrNameLst>
                                      </p:cBhvr>
                                      <p:to>
                                        <p:strVal val="visible"/>
                                      </p:to>
                                    </p:set>
                                    <p:animEffect transition="in" filter="randombar(horizontal)">
                                      <p:cBhvr>
                                        <p:cTn id="33" dur="2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25" grpId="0"/>
      <p:bldP spid="26" grpId="0"/>
      <p:bldP spid="27" grpId="0"/>
      <p:bldP spid="28" grpId="0"/>
      <p:bldP spid="32" grpId="0"/>
      <p:bldP spid="36" grpId="0"/>
      <p:bldP spid="3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BC14FCF-33C1-42A3-AB89-E44EA0DDAE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8065" y="211628"/>
            <a:ext cx="1293708" cy="1406695"/>
          </a:xfrm>
          <a:prstGeom prst="rect">
            <a:avLst/>
          </a:prstGeom>
        </p:spPr>
      </p:pic>
      <p:sp>
        <p:nvSpPr>
          <p:cNvPr id="18" name="TextBox 17">
            <a:extLst>
              <a:ext uri="{FF2B5EF4-FFF2-40B4-BE49-F238E27FC236}">
                <a16:creationId xmlns:a16="http://schemas.microsoft.com/office/drawing/2014/main" id="{9B24FABC-D280-4CE7-A526-76B09D3145B9}"/>
              </a:ext>
            </a:extLst>
          </p:cNvPr>
          <p:cNvSpPr txBox="1"/>
          <p:nvPr/>
        </p:nvSpPr>
        <p:spPr>
          <a:xfrm>
            <a:off x="7777917" y="833838"/>
            <a:ext cx="2940148" cy="461665"/>
          </a:xfrm>
          <a:prstGeom prst="rect">
            <a:avLst/>
          </a:prstGeom>
          <a:noFill/>
        </p:spPr>
        <p:txBody>
          <a:bodyPr wrap="square" rtlCol="0">
            <a:spAutoFit/>
          </a:bodyPr>
          <a:lstStyle/>
          <a:p>
            <a:pPr algn="r"/>
            <a:r>
              <a:rPr lang="id-ID" sz="2400" dirty="0">
                <a:solidFill>
                  <a:srgbClr val="8FAADC"/>
                </a:solidFill>
              </a:rPr>
              <a:t>Photoelectric Sensor</a:t>
            </a:r>
          </a:p>
        </p:txBody>
      </p:sp>
      <p:sp>
        <p:nvSpPr>
          <p:cNvPr id="20" name="TextBox 19">
            <a:extLst>
              <a:ext uri="{FF2B5EF4-FFF2-40B4-BE49-F238E27FC236}">
                <a16:creationId xmlns:a16="http://schemas.microsoft.com/office/drawing/2014/main" id="{0A6914BF-8948-4416-B617-87297417EB14}"/>
              </a:ext>
            </a:extLst>
          </p:cNvPr>
          <p:cNvSpPr txBox="1"/>
          <p:nvPr/>
        </p:nvSpPr>
        <p:spPr>
          <a:xfrm>
            <a:off x="7770066" y="705684"/>
            <a:ext cx="2940148" cy="276999"/>
          </a:xfrm>
          <a:prstGeom prst="rect">
            <a:avLst/>
          </a:prstGeom>
          <a:noFill/>
        </p:spPr>
        <p:txBody>
          <a:bodyPr wrap="square" rtlCol="0">
            <a:spAutoFit/>
          </a:bodyPr>
          <a:lstStyle/>
          <a:p>
            <a:pPr algn="r"/>
            <a:r>
              <a:rPr lang="id-ID" sz="1200" dirty="0">
                <a:solidFill>
                  <a:schemeClr val="bg2">
                    <a:lumMod val="25000"/>
                  </a:schemeClr>
                </a:solidFill>
              </a:rPr>
              <a:t>Load Cell Sensor</a:t>
            </a:r>
          </a:p>
        </p:txBody>
      </p:sp>
      <p:sp>
        <p:nvSpPr>
          <p:cNvPr id="29" name="TextBox 28">
            <a:extLst>
              <a:ext uri="{FF2B5EF4-FFF2-40B4-BE49-F238E27FC236}">
                <a16:creationId xmlns:a16="http://schemas.microsoft.com/office/drawing/2014/main" id="{D2020C97-9875-4E5D-84ED-73AEE2FB61F4}"/>
              </a:ext>
            </a:extLst>
          </p:cNvPr>
          <p:cNvSpPr txBox="1"/>
          <p:nvPr/>
        </p:nvSpPr>
        <p:spPr>
          <a:xfrm>
            <a:off x="7770066" y="1154286"/>
            <a:ext cx="2940148" cy="276999"/>
          </a:xfrm>
          <a:prstGeom prst="rect">
            <a:avLst/>
          </a:prstGeom>
          <a:noFill/>
        </p:spPr>
        <p:txBody>
          <a:bodyPr wrap="square" rtlCol="0">
            <a:spAutoFit/>
          </a:bodyPr>
          <a:lstStyle/>
          <a:p>
            <a:pPr algn="r"/>
            <a:r>
              <a:rPr lang="id-ID" sz="1200" dirty="0">
                <a:solidFill>
                  <a:schemeClr val="bg2">
                    <a:lumMod val="25000"/>
                  </a:schemeClr>
                </a:solidFill>
              </a:rPr>
              <a:t>Conclusion</a:t>
            </a:r>
          </a:p>
        </p:txBody>
      </p:sp>
      <p:sp>
        <p:nvSpPr>
          <p:cNvPr id="15" name="TextBox 14">
            <a:extLst>
              <a:ext uri="{FF2B5EF4-FFF2-40B4-BE49-F238E27FC236}">
                <a16:creationId xmlns:a16="http://schemas.microsoft.com/office/drawing/2014/main" id="{CC9DFDE9-45F3-4F00-B836-C84FD4266177}"/>
              </a:ext>
            </a:extLst>
          </p:cNvPr>
          <p:cNvSpPr txBox="1"/>
          <p:nvPr/>
        </p:nvSpPr>
        <p:spPr>
          <a:xfrm>
            <a:off x="7770066" y="532900"/>
            <a:ext cx="2940148" cy="276999"/>
          </a:xfrm>
          <a:prstGeom prst="rect">
            <a:avLst/>
          </a:prstGeom>
          <a:noFill/>
        </p:spPr>
        <p:txBody>
          <a:bodyPr wrap="square" rtlCol="0">
            <a:spAutoFit/>
          </a:bodyPr>
          <a:lstStyle/>
          <a:p>
            <a:pPr algn="r"/>
            <a:r>
              <a:rPr lang="id-ID" sz="1200" dirty="0">
                <a:solidFill>
                  <a:schemeClr val="bg2">
                    <a:lumMod val="25000"/>
                  </a:schemeClr>
                </a:solidFill>
              </a:rPr>
              <a:t>Storage Shelf</a:t>
            </a:r>
          </a:p>
        </p:txBody>
      </p:sp>
      <p:sp>
        <p:nvSpPr>
          <p:cNvPr id="16" name="TextBox 15">
            <a:extLst>
              <a:ext uri="{FF2B5EF4-FFF2-40B4-BE49-F238E27FC236}">
                <a16:creationId xmlns:a16="http://schemas.microsoft.com/office/drawing/2014/main" id="{8348F3CF-DD84-4FB3-A72F-99F91985206E}"/>
              </a:ext>
            </a:extLst>
          </p:cNvPr>
          <p:cNvSpPr txBox="1"/>
          <p:nvPr/>
        </p:nvSpPr>
        <p:spPr>
          <a:xfrm>
            <a:off x="7770066" y="365473"/>
            <a:ext cx="2940148" cy="276999"/>
          </a:xfrm>
          <a:prstGeom prst="rect">
            <a:avLst/>
          </a:prstGeom>
          <a:noFill/>
        </p:spPr>
        <p:txBody>
          <a:bodyPr wrap="square" rtlCol="0">
            <a:spAutoFit/>
          </a:bodyPr>
          <a:lstStyle/>
          <a:p>
            <a:pPr algn="r"/>
            <a:r>
              <a:rPr lang="id-ID" sz="1200" dirty="0">
                <a:solidFill>
                  <a:schemeClr val="bg2">
                    <a:lumMod val="25000"/>
                  </a:schemeClr>
                </a:solidFill>
              </a:rPr>
              <a:t>Conveyor</a:t>
            </a:r>
          </a:p>
        </p:txBody>
      </p:sp>
      <p:sp>
        <p:nvSpPr>
          <p:cNvPr id="22" name="TextBox 21">
            <a:extLst>
              <a:ext uri="{FF2B5EF4-FFF2-40B4-BE49-F238E27FC236}">
                <a16:creationId xmlns:a16="http://schemas.microsoft.com/office/drawing/2014/main" id="{2F7BAA54-8786-446E-9D20-D3DF3404534E}"/>
              </a:ext>
            </a:extLst>
          </p:cNvPr>
          <p:cNvSpPr txBox="1"/>
          <p:nvPr/>
        </p:nvSpPr>
        <p:spPr>
          <a:xfrm>
            <a:off x="7765038" y="194387"/>
            <a:ext cx="2940148" cy="276999"/>
          </a:xfrm>
          <a:prstGeom prst="rect">
            <a:avLst/>
          </a:prstGeom>
          <a:noFill/>
        </p:spPr>
        <p:txBody>
          <a:bodyPr wrap="square" rtlCol="0">
            <a:spAutoFit/>
          </a:bodyPr>
          <a:lstStyle/>
          <a:p>
            <a:pPr algn="r"/>
            <a:r>
              <a:rPr lang="id-ID" sz="1200" dirty="0">
                <a:solidFill>
                  <a:schemeClr val="bg2">
                    <a:lumMod val="25000"/>
                  </a:schemeClr>
                </a:solidFill>
              </a:rPr>
              <a:t>Introduction</a:t>
            </a:r>
          </a:p>
        </p:txBody>
      </p:sp>
      <p:pic>
        <p:nvPicPr>
          <p:cNvPr id="23" name="Picture 22">
            <a:extLst>
              <a:ext uri="{FF2B5EF4-FFF2-40B4-BE49-F238E27FC236}">
                <a16:creationId xmlns:a16="http://schemas.microsoft.com/office/drawing/2014/main" id="{74F5247D-1A78-46E7-BDEB-D8137D303629}"/>
              </a:ext>
            </a:extLst>
          </p:cNvPr>
          <p:cNvPicPr/>
          <p:nvPr/>
        </p:nvPicPr>
        <p:blipFill rotWithShape="1">
          <a:blip r:embed="rId3" cstate="print">
            <a:extLst>
              <a:ext uri="{28A0092B-C50C-407E-A947-70E740481C1C}">
                <a14:useLocalDpi xmlns:a14="http://schemas.microsoft.com/office/drawing/2010/main" val="0"/>
              </a:ext>
            </a:extLst>
          </a:blip>
          <a:srcRect l="32387" r="24254"/>
          <a:stretch/>
        </p:blipFill>
        <p:spPr bwMode="auto">
          <a:xfrm rot="10800000">
            <a:off x="1048066" y="671399"/>
            <a:ext cx="2494915" cy="2681754"/>
          </a:xfrm>
          <a:prstGeom prst="rect">
            <a:avLst/>
          </a:prstGeom>
          <a:ln>
            <a:noFill/>
          </a:ln>
          <a:extLst>
            <a:ext uri="{53640926-AAD7-44D8-BBD7-CCE9431645EC}">
              <a14:shadowObscured xmlns:a14="http://schemas.microsoft.com/office/drawing/2010/main"/>
            </a:ext>
          </a:extLst>
        </p:spPr>
      </p:pic>
      <p:pic>
        <p:nvPicPr>
          <p:cNvPr id="24" name="Picture 23">
            <a:extLst>
              <a:ext uri="{FF2B5EF4-FFF2-40B4-BE49-F238E27FC236}">
                <a16:creationId xmlns:a16="http://schemas.microsoft.com/office/drawing/2014/main" id="{E87279E1-3841-4480-A42B-CDDF28B7B841}"/>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048067" y="3668245"/>
            <a:ext cx="2494915" cy="2761615"/>
          </a:xfrm>
          <a:prstGeom prst="rect">
            <a:avLst/>
          </a:prstGeom>
        </p:spPr>
      </p:pic>
      <p:graphicFrame>
        <p:nvGraphicFramePr>
          <p:cNvPr id="2" name="Table 1">
            <a:extLst>
              <a:ext uri="{FF2B5EF4-FFF2-40B4-BE49-F238E27FC236}">
                <a16:creationId xmlns:a16="http://schemas.microsoft.com/office/drawing/2014/main" id="{A4F52D03-924B-4189-84D8-9552E9DD06C1}"/>
              </a:ext>
            </a:extLst>
          </p:cNvPr>
          <p:cNvGraphicFramePr>
            <a:graphicFrameLocks noGrp="1"/>
          </p:cNvGraphicFramePr>
          <p:nvPr>
            <p:extLst>
              <p:ext uri="{D42A27DB-BD31-4B8C-83A1-F6EECF244321}">
                <p14:modId xmlns:p14="http://schemas.microsoft.com/office/powerpoint/2010/main" val="1607075392"/>
              </p:ext>
            </p:extLst>
          </p:nvPr>
        </p:nvGraphicFramePr>
        <p:xfrm>
          <a:off x="4316728" y="1314967"/>
          <a:ext cx="4103689" cy="4123493"/>
        </p:xfrm>
        <a:graphic>
          <a:graphicData uri="http://schemas.openxmlformats.org/drawingml/2006/table">
            <a:tbl>
              <a:tblPr firstRow="1" firstCol="1" bandRow="1">
                <a:tableStyleId>{5C22544A-7EE6-4342-B048-85BDC9FD1C3A}</a:tableStyleId>
              </a:tblPr>
              <a:tblGrid>
                <a:gridCol w="806622">
                  <a:extLst>
                    <a:ext uri="{9D8B030D-6E8A-4147-A177-3AD203B41FA5}">
                      <a16:colId xmlns:a16="http://schemas.microsoft.com/office/drawing/2014/main" val="1276587847"/>
                    </a:ext>
                  </a:extLst>
                </a:gridCol>
                <a:gridCol w="806622">
                  <a:extLst>
                    <a:ext uri="{9D8B030D-6E8A-4147-A177-3AD203B41FA5}">
                      <a16:colId xmlns:a16="http://schemas.microsoft.com/office/drawing/2014/main" val="2743944326"/>
                    </a:ext>
                  </a:extLst>
                </a:gridCol>
                <a:gridCol w="806622">
                  <a:extLst>
                    <a:ext uri="{9D8B030D-6E8A-4147-A177-3AD203B41FA5}">
                      <a16:colId xmlns:a16="http://schemas.microsoft.com/office/drawing/2014/main" val="4032595853"/>
                    </a:ext>
                  </a:extLst>
                </a:gridCol>
                <a:gridCol w="806622">
                  <a:extLst>
                    <a:ext uri="{9D8B030D-6E8A-4147-A177-3AD203B41FA5}">
                      <a16:colId xmlns:a16="http://schemas.microsoft.com/office/drawing/2014/main" val="1892552404"/>
                    </a:ext>
                  </a:extLst>
                </a:gridCol>
                <a:gridCol w="877201">
                  <a:extLst>
                    <a:ext uri="{9D8B030D-6E8A-4147-A177-3AD203B41FA5}">
                      <a16:colId xmlns:a16="http://schemas.microsoft.com/office/drawing/2014/main" val="3504414666"/>
                    </a:ext>
                  </a:extLst>
                </a:gridCol>
              </a:tblGrid>
              <a:tr h="973943">
                <a:tc>
                  <a:txBody>
                    <a:bodyPr/>
                    <a:lstStyle/>
                    <a:p>
                      <a:pPr algn="ctr">
                        <a:lnSpc>
                          <a:spcPct val="107000"/>
                        </a:lnSpc>
                        <a:spcAft>
                          <a:spcPts val="0"/>
                        </a:spcAft>
                      </a:pPr>
                      <a:r>
                        <a:rPr lang="id-ID" sz="1200">
                          <a:effectLst/>
                        </a:rPr>
                        <a:t>No.</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Tinggi Benda {cm}</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Sensor LOW</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Sensor HIGH</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Keterangan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7088158"/>
                  </a:ext>
                </a:extLst>
              </a:tr>
              <a:tr h="314955">
                <a:tc>
                  <a:txBody>
                    <a:bodyPr/>
                    <a:lstStyle/>
                    <a:p>
                      <a:pPr algn="ctr">
                        <a:lnSpc>
                          <a:spcPct val="107000"/>
                        </a:lnSpc>
                        <a:spcAft>
                          <a:spcPts val="0"/>
                        </a:spcAft>
                      </a:pPr>
                      <a:r>
                        <a:rPr lang="id-ID" sz="1200">
                          <a:effectLst/>
                        </a:rPr>
                        <a:t>1</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7</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OFF</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OFF</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error</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0098597"/>
                  </a:ext>
                </a:extLst>
              </a:tr>
              <a:tr h="314955">
                <a:tc>
                  <a:txBody>
                    <a:bodyPr/>
                    <a:lstStyle/>
                    <a:p>
                      <a:pPr algn="ctr">
                        <a:lnSpc>
                          <a:spcPct val="107000"/>
                        </a:lnSpc>
                        <a:spcAft>
                          <a:spcPts val="0"/>
                        </a:spcAft>
                      </a:pPr>
                      <a:r>
                        <a:rPr lang="id-ID" sz="1200">
                          <a:effectLst/>
                        </a:rPr>
                        <a:t>2</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10</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OFF</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Pendek</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196927848"/>
                  </a:ext>
                </a:extLst>
              </a:tr>
              <a:tr h="314955">
                <a:tc>
                  <a:txBody>
                    <a:bodyPr/>
                    <a:lstStyle/>
                    <a:p>
                      <a:pPr algn="ctr">
                        <a:lnSpc>
                          <a:spcPct val="107000"/>
                        </a:lnSpc>
                        <a:spcAft>
                          <a:spcPts val="0"/>
                        </a:spcAft>
                      </a:pPr>
                      <a:r>
                        <a:rPr lang="id-ID" sz="1200">
                          <a:effectLst/>
                        </a:rPr>
                        <a:t>3</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12</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OFF</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Pendek</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58743720"/>
                  </a:ext>
                </a:extLst>
              </a:tr>
              <a:tr h="314955">
                <a:tc>
                  <a:txBody>
                    <a:bodyPr/>
                    <a:lstStyle/>
                    <a:p>
                      <a:pPr algn="ctr">
                        <a:lnSpc>
                          <a:spcPct val="107000"/>
                        </a:lnSpc>
                        <a:spcAft>
                          <a:spcPts val="0"/>
                        </a:spcAft>
                      </a:pPr>
                      <a:r>
                        <a:rPr lang="id-ID" sz="1200">
                          <a:effectLst/>
                        </a:rPr>
                        <a:t>4</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16</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OFF</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Pendek</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818137903"/>
                  </a:ext>
                </a:extLst>
              </a:tr>
              <a:tr h="314955">
                <a:tc>
                  <a:txBody>
                    <a:bodyPr/>
                    <a:lstStyle/>
                    <a:p>
                      <a:pPr algn="ctr">
                        <a:lnSpc>
                          <a:spcPct val="107000"/>
                        </a:lnSpc>
                        <a:spcAft>
                          <a:spcPts val="0"/>
                        </a:spcAft>
                      </a:pPr>
                      <a:r>
                        <a:rPr lang="id-ID" sz="1200">
                          <a:effectLst/>
                        </a:rPr>
                        <a:t>5</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21</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tinggi</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947079490"/>
                  </a:ext>
                </a:extLst>
              </a:tr>
              <a:tr h="314955">
                <a:tc>
                  <a:txBody>
                    <a:bodyPr/>
                    <a:lstStyle/>
                    <a:p>
                      <a:pPr algn="ctr">
                        <a:lnSpc>
                          <a:spcPct val="107000"/>
                        </a:lnSpc>
                        <a:spcAft>
                          <a:spcPts val="0"/>
                        </a:spcAft>
                      </a:pPr>
                      <a:r>
                        <a:rPr lang="id-ID" sz="1200">
                          <a:effectLst/>
                        </a:rPr>
                        <a:t>6</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30</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tinggi</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641019668"/>
                  </a:ext>
                </a:extLst>
              </a:tr>
              <a:tr h="314955">
                <a:tc>
                  <a:txBody>
                    <a:bodyPr/>
                    <a:lstStyle/>
                    <a:p>
                      <a:pPr algn="ctr">
                        <a:lnSpc>
                          <a:spcPct val="107000"/>
                        </a:lnSpc>
                        <a:spcAft>
                          <a:spcPts val="0"/>
                        </a:spcAft>
                      </a:pPr>
                      <a:r>
                        <a:rPr lang="id-ID" sz="1200">
                          <a:effectLst/>
                        </a:rPr>
                        <a:t>7</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11</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OFF</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pendek</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029228499"/>
                  </a:ext>
                </a:extLst>
              </a:tr>
              <a:tr h="314955">
                <a:tc>
                  <a:txBody>
                    <a:bodyPr/>
                    <a:lstStyle/>
                    <a:p>
                      <a:pPr algn="ctr">
                        <a:lnSpc>
                          <a:spcPct val="107000"/>
                        </a:lnSpc>
                        <a:spcAft>
                          <a:spcPts val="0"/>
                        </a:spcAft>
                      </a:pPr>
                      <a:r>
                        <a:rPr lang="id-ID" sz="1200">
                          <a:effectLst/>
                        </a:rPr>
                        <a:t>8</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20</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tinggi</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60729721"/>
                  </a:ext>
                </a:extLst>
              </a:tr>
              <a:tr h="314955">
                <a:tc>
                  <a:txBody>
                    <a:bodyPr/>
                    <a:lstStyle/>
                    <a:p>
                      <a:pPr algn="ctr">
                        <a:lnSpc>
                          <a:spcPct val="107000"/>
                        </a:lnSpc>
                        <a:spcAft>
                          <a:spcPts val="0"/>
                        </a:spcAft>
                      </a:pPr>
                      <a:r>
                        <a:rPr lang="id-ID" sz="1200">
                          <a:effectLst/>
                        </a:rPr>
                        <a:t>9</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4</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OFF</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OFF</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error</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877172700"/>
                  </a:ext>
                </a:extLst>
              </a:tr>
              <a:tr h="314955">
                <a:tc>
                  <a:txBody>
                    <a:bodyPr/>
                    <a:lstStyle/>
                    <a:p>
                      <a:pPr algn="ctr">
                        <a:lnSpc>
                          <a:spcPct val="107000"/>
                        </a:lnSpc>
                        <a:spcAft>
                          <a:spcPts val="0"/>
                        </a:spcAft>
                      </a:pPr>
                      <a:r>
                        <a:rPr lang="id-ID" sz="1200">
                          <a:effectLst/>
                        </a:rPr>
                        <a:t>10</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dirty="0">
                          <a:effectLst/>
                        </a:rPr>
                        <a:t>19</a:t>
                      </a:r>
                      <a:endParaRPr lang="id-ID"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a:effectLst/>
                        </a:rPr>
                        <a:t>OFF</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id-ID" sz="1200" dirty="0">
                          <a:effectLst/>
                        </a:rPr>
                        <a:t>pendek</a:t>
                      </a:r>
                      <a:endParaRPr lang="id-ID"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757092240"/>
                  </a:ext>
                </a:extLst>
              </a:tr>
            </a:tbl>
          </a:graphicData>
        </a:graphic>
      </p:graphicFrame>
      <p:sp>
        <p:nvSpPr>
          <p:cNvPr id="25" name="Rectangle 24">
            <a:extLst>
              <a:ext uri="{FF2B5EF4-FFF2-40B4-BE49-F238E27FC236}">
                <a16:creationId xmlns:a16="http://schemas.microsoft.com/office/drawing/2014/main" id="{F736194D-55BC-4066-82CC-660078D8F476}"/>
              </a:ext>
            </a:extLst>
          </p:cNvPr>
          <p:cNvSpPr/>
          <p:nvPr/>
        </p:nvSpPr>
        <p:spPr>
          <a:xfrm>
            <a:off x="3860434" y="5802534"/>
            <a:ext cx="7834965" cy="369332"/>
          </a:xfrm>
          <a:prstGeom prst="rect">
            <a:avLst/>
          </a:prstGeom>
        </p:spPr>
        <p:txBody>
          <a:bodyPr wrap="none">
            <a:spAutoFit/>
          </a:bodyPr>
          <a:lstStyle/>
          <a:p>
            <a:pPr algn="r"/>
            <a:r>
              <a:rPr lang="id-ID" dirty="0">
                <a:solidFill>
                  <a:schemeClr val="bg2">
                    <a:lumMod val="25000"/>
                  </a:schemeClr>
                </a:solidFill>
              </a:rPr>
              <a:t>Sorry i failed to calculate the long of goods because my arduino pin is short circuit</a:t>
            </a:r>
          </a:p>
        </p:txBody>
      </p:sp>
    </p:spTree>
    <p:extLst>
      <p:ext uri="{BB962C8B-B14F-4D97-AF65-F5344CB8AC3E}">
        <p14:creationId xmlns:p14="http://schemas.microsoft.com/office/powerpoint/2010/main" val="35561170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horizontal)">
                                      <p:cBhvr>
                                        <p:cTn id="7" dur="200"/>
                                        <p:tgtEl>
                                          <p:spTgt spid="20"/>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randombar(horizontal)">
                                      <p:cBhvr>
                                        <p:cTn id="10" dur="200"/>
                                        <p:tgtEl>
                                          <p:spTgt spid="29"/>
                                        </p:tgtEl>
                                      </p:cBhvr>
                                    </p:animEffect>
                                  </p:childTnLst>
                                </p:cTn>
                              </p:par>
                            </p:childTnLst>
                          </p:cTn>
                        </p:par>
                        <p:par>
                          <p:cTn id="11" fill="hold">
                            <p:stCondLst>
                              <p:cond delay="200"/>
                            </p:stCondLst>
                            <p:childTnLst>
                              <p:par>
                                <p:cTn id="12" presetID="6" presetClass="entr" presetSubtype="16"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circle(in)">
                                      <p:cBhvr>
                                        <p:cTn id="14" dur="500"/>
                                        <p:tgtEl>
                                          <p:spTgt spid="18"/>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randombar(horizontal)">
                                      <p:cBhvr>
                                        <p:cTn id="17" dur="200"/>
                                        <p:tgtEl>
                                          <p:spTgt spid="15"/>
                                        </p:tgtEl>
                                      </p:cBhvr>
                                    </p:animEffect>
                                  </p:childTnLst>
                                </p:cTn>
                              </p:par>
                            </p:childTnLst>
                          </p:cTn>
                        </p:par>
                        <p:par>
                          <p:cTn id="18" fill="hold">
                            <p:stCondLst>
                              <p:cond delay="700"/>
                            </p:stCondLst>
                            <p:childTnLst>
                              <p:par>
                                <p:cTn id="19" presetID="14" presetClass="entr" presetSubtype="10" fill="hold" grpId="0" nodeType="after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randombar(horizontal)">
                                      <p:cBhvr>
                                        <p:cTn id="21" dur="200"/>
                                        <p:tgtEl>
                                          <p:spTgt spid="22"/>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randombar(horizontal)">
                                      <p:cBhvr>
                                        <p:cTn id="24" dur="2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29" grpId="0"/>
      <p:bldP spid="15" grpId="0"/>
      <p:bldP spid="16"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BC14FCF-33C1-42A3-AB89-E44EA0DDAE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8065" y="211628"/>
            <a:ext cx="1293708" cy="1406695"/>
          </a:xfrm>
          <a:prstGeom prst="rect">
            <a:avLst/>
          </a:prstGeom>
        </p:spPr>
      </p:pic>
      <p:sp>
        <p:nvSpPr>
          <p:cNvPr id="18" name="TextBox 17">
            <a:extLst>
              <a:ext uri="{FF2B5EF4-FFF2-40B4-BE49-F238E27FC236}">
                <a16:creationId xmlns:a16="http://schemas.microsoft.com/office/drawing/2014/main" id="{9B24FABC-D280-4CE7-A526-76B09D3145B9}"/>
              </a:ext>
            </a:extLst>
          </p:cNvPr>
          <p:cNvSpPr txBox="1"/>
          <p:nvPr/>
        </p:nvSpPr>
        <p:spPr>
          <a:xfrm>
            <a:off x="7777917" y="833838"/>
            <a:ext cx="2940148" cy="461665"/>
          </a:xfrm>
          <a:prstGeom prst="rect">
            <a:avLst/>
          </a:prstGeom>
          <a:noFill/>
        </p:spPr>
        <p:txBody>
          <a:bodyPr wrap="square" rtlCol="0">
            <a:spAutoFit/>
          </a:bodyPr>
          <a:lstStyle/>
          <a:p>
            <a:pPr algn="r"/>
            <a:r>
              <a:rPr lang="id-ID" sz="2400" dirty="0">
                <a:solidFill>
                  <a:srgbClr val="8FAADC"/>
                </a:solidFill>
              </a:rPr>
              <a:t>System &amp; Actuator</a:t>
            </a:r>
          </a:p>
        </p:txBody>
      </p:sp>
      <p:sp>
        <p:nvSpPr>
          <p:cNvPr id="20" name="TextBox 19">
            <a:extLst>
              <a:ext uri="{FF2B5EF4-FFF2-40B4-BE49-F238E27FC236}">
                <a16:creationId xmlns:a16="http://schemas.microsoft.com/office/drawing/2014/main" id="{0A6914BF-8948-4416-B617-87297417EB14}"/>
              </a:ext>
            </a:extLst>
          </p:cNvPr>
          <p:cNvSpPr txBox="1"/>
          <p:nvPr/>
        </p:nvSpPr>
        <p:spPr>
          <a:xfrm>
            <a:off x="7770066" y="705684"/>
            <a:ext cx="2940148" cy="276999"/>
          </a:xfrm>
          <a:prstGeom prst="rect">
            <a:avLst/>
          </a:prstGeom>
          <a:noFill/>
        </p:spPr>
        <p:txBody>
          <a:bodyPr wrap="square" rtlCol="0">
            <a:spAutoFit/>
          </a:bodyPr>
          <a:lstStyle/>
          <a:p>
            <a:pPr algn="r"/>
            <a:r>
              <a:rPr lang="id-ID" sz="1200" dirty="0">
                <a:solidFill>
                  <a:schemeClr val="bg2">
                    <a:lumMod val="25000"/>
                  </a:schemeClr>
                </a:solidFill>
              </a:rPr>
              <a:t>Load Cell Sensor</a:t>
            </a:r>
          </a:p>
        </p:txBody>
      </p:sp>
      <p:sp>
        <p:nvSpPr>
          <p:cNvPr id="29" name="TextBox 28">
            <a:extLst>
              <a:ext uri="{FF2B5EF4-FFF2-40B4-BE49-F238E27FC236}">
                <a16:creationId xmlns:a16="http://schemas.microsoft.com/office/drawing/2014/main" id="{D2020C97-9875-4E5D-84ED-73AEE2FB61F4}"/>
              </a:ext>
            </a:extLst>
          </p:cNvPr>
          <p:cNvSpPr txBox="1"/>
          <p:nvPr/>
        </p:nvSpPr>
        <p:spPr>
          <a:xfrm>
            <a:off x="7770066" y="1154286"/>
            <a:ext cx="2940148" cy="276999"/>
          </a:xfrm>
          <a:prstGeom prst="rect">
            <a:avLst/>
          </a:prstGeom>
          <a:noFill/>
        </p:spPr>
        <p:txBody>
          <a:bodyPr wrap="square" rtlCol="0">
            <a:spAutoFit/>
          </a:bodyPr>
          <a:lstStyle/>
          <a:p>
            <a:pPr algn="r"/>
            <a:r>
              <a:rPr lang="id-ID" sz="1200" dirty="0">
                <a:solidFill>
                  <a:schemeClr val="bg2">
                    <a:lumMod val="25000"/>
                  </a:schemeClr>
                </a:solidFill>
              </a:rPr>
              <a:t>Conclusion</a:t>
            </a:r>
          </a:p>
        </p:txBody>
      </p:sp>
      <p:sp>
        <p:nvSpPr>
          <p:cNvPr id="15" name="TextBox 14">
            <a:extLst>
              <a:ext uri="{FF2B5EF4-FFF2-40B4-BE49-F238E27FC236}">
                <a16:creationId xmlns:a16="http://schemas.microsoft.com/office/drawing/2014/main" id="{CC9DFDE9-45F3-4F00-B836-C84FD4266177}"/>
              </a:ext>
            </a:extLst>
          </p:cNvPr>
          <p:cNvSpPr txBox="1"/>
          <p:nvPr/>
        </p:nvSpPr>
        <p:spPr>
          <a:xfrm>
            <a:off x="7770066" y="532900"/>
            <a:ext cx="2940148" cy="276999"/>
          </a:xfrm>
          <a:prstGeom prst="rect">
            <a:avLst/>
          </a:prstGeom>
          <a:noFill/>
        </p:spPr>
        <p:txBody>
          <a:bodyPr wrap="square" rtlCol="0">
            <a:spAutoFit/>
          </a:bodyPr>
          <a:lstStyle/>
          <a:p>
            <a:pPr algn="r"/>
            <a:r>
              <a:rPr lang="id-ID" sz="1200" dirty="0">
                <a:solidFill>
                  <a:schemeClr val="bg2">
                    <a:lumMod val="25000"/>
                  </a:schemeClr>
                </a:solidFill>
              </a:rPr>
              <a:t>Storage Shelf</a:t>
            </a:r>
          </a:p>
        </p:txBody>
      </p:sp>
      <p:sp>
        <p:nvSpPr>
          <p:cNvPr id="16" name="TextBox 15">
            <a:extLst>
              <a:ext uri="{FF2B5EF4-FFF2-40B4-BE49-F238E27FC236}">
                <a16:creationId xmlns:a16="http://schemas.microsoft.com/office/drawing/2014/main" id="{8348F3CF-DD84-4FB3-A72F-99F91985206E}"/>
              </a:ext>
            </a:extLst>
          </p:cNvPr>
          <p:cNvSpPr txBox="1"/>
          <p:nvPr/>
        </p:nvSpPr>
        <p:spPr>
          <a:xfrm>
            <a:off x="7770066" y="365473"/>
            <a:ext cx="2940148" cy="276999"/>
          </a:xfrm>
          <a:prstGeom prst="rect">
            <a:avLst/>
          </a:prstGeom>
          <a:noFill/>
        </p:spPr>
        <p:txBody>
          <a:bodyPr wrap="square" rtlCol="0">
            <a:spAutoFit/>
          </a:bodyPr>
          <a:lstStyle/>
          <a:p>
            <a:pPr algn="r"/>
            <a:r>
              <a:rPr lang="id-ID" sz="1200" dirty="0">
                <a:solidFill>
                  <a:schemeClr val="bg2">
                    <a:lumMod val="25000"/>
                  </a:schemeClr>
                </a:solidFill>
              </a:rPr>
              <a:t>Conveyor</a:t>
            </a:r>
          </a:p>
        </p:txBody>
      </p:sp>
      <p:sp>
        <p:nvSpPr>
          <p:cNvPr id="22" name="TextBox 21">
            <a:extLst>
              <a:ext uri="{FF2B5EF4-FFF2-40B4-BE49-F238E27FC236}">
                <a16:creationId xmlns:a16="http://schemas.microsoft.com/office/drawing/2014/main" id="{2F7BAA54-8786-446E-9D20-D3DF3404534E}"/>
              </a:ext>
            </a:extLst>
          </p:cNvPr>
          <p:cNvSpPr txBox="1"/>
          <p:nvPr/>
        </p:nvSpPr>
        <p:spPr>
          <a:xfrm>
            <a:off x="7765038" y="194387"/>
            <a:ext cx="2940148" cy="276999"/>
          </a:xfrm>
          <a:prstGeom prst="rect">
            <a:avLst/>
          </a:prstGeom>
          <a:noFill/>
        </p:spPr>
        <p:txBody>
          <a:bodyPr wrap="square" rtlCol="0">
            <a:spAutoFit/>
          </a:bodyPr>
          <a:lstStyle/>
          <a:p>
            <a:pPr algn="r"/>
            <a:r>
              <a:rPr lang="id-ID" sz="1200" dirty="0">
                <a:solidFill>
                  <a:schemeClr val="bg2">
                    <a:lumMod val="25000"/>
                  </a:schemeClr>
                </a:solidFill>
              </a:rPr>
              <a:t>Introduction</a:t>
            </a:r>
          </a:p>
        </p:txBody>
      </p:sp>
      <p:pic>
        <p:nvPicPr>
          <p:cNvPr id="21" name="Picture 20">
            <a:extLst>
              <a:ext uri="{FF2B5EF4-FFF2-40B4-BE49-F238E27FC236}">
                <a16:creationId xmlns:a16="http://schemas.microsoft.com/office/drawing/2014/main" id="{56F032B0-A79E-41DA-A0B5-09B8005D90BD}"/>
              </a:ext>
            </a:extLst>
          </p:cNvPr>
          <p:cNvPicPr/>
          <p:nvPr/>
        </p:nvPicPr>
        <p:blipFill>
          <a:blip r:embed="rId3"/>
          <a:stretch>
            <a:fillRect/>
          </a:stretch>
        </p:blipFill>
        <p:spPr>
          <a:xfrm>
            <a:off x="545465" y="3078183"/>
            <a:ext cx="5550535" cy="2061210"/>
          </a:xfrm>
          <a:prstGeom prst="rect">
            <a:avLst/>
          </a:prstGeom>
        </p:spPr>
      </p:pic>
      <p:pic>
        <p:nvPicPr>
          <p:cNvPr id="25" name="Picture 24">
            <a:extLst>
              <a:ext uri="{FF2B5EF4-FFF2-40B4-BE49-F238E27FC236}">
                <a16:creationId xmlns:a16="http://schemas.microsoft.com/office/drawing/2014/main" id="{5D57066C-CC32-483F-A3D9-05D5B4BDA377}"/>
              </a:ext>
            </a:extLst>
          </p:cNvPr>
          <p:cNvPicPr/>
          <p:nvPr/>
        </p:nvPicPr>
        <p:blipFill>
          <a:blip r:embed="rId4"/>
          <a:stretch>
            <a:fillRect/>
          </a:stretch>
        </p:blipFill>
        <p:spPr>
          <a:xfrm>
            <a:off x="545465" y="5274310"/>
            <a:ext cx="5550535" cy="328930"/>
          </a:xfrm>
          <a:prstGeom prst="rect">
            <a:avLst/>
          </a:prstGeom>
        </p:spPr>
      </p:pic>
      <p:pic>
        <p:nvPicPr>
          <p:cNvPr id="6" name="Picture 5">
            <a:extLst>
              <a:ext uri="{FF2B5EF4-FFF2-40B4-BE49-F238E27FC236}">
                <a16:creationId xmlns:a16="http://schemas.microsoft.com/office/drawing/2014/main" id="{57D1D335-1636-4E22-9EDE-5DD617070F84}"/>
              </a:ext>
            </a:extLst>
          </p:cNvPr>
          <p:cNvPicPr>
            <a:picLocks noChangeAspect="1"/>
          </p:cNvPicPr>
          <p:nvPr/>
        </p:nvPicPr>
        <p:blipFill>
          <a:blip r:embed="rId5"/>
          <a:stretch>
            <a:fillRect/>
          </a:stretch>
        </p:blipFill>
        <p:spPr>
          <a:xfrm>
            <a:off x="6515100" y="2377139"/>
            <a:ext cx="5276850" cy="4269233"/>
          </a:xfrm>
          <a:prstGeom prst="rect">
            <a:avLst/>
          </a:prstGeom>
        </p:spPr>
      </p:pic>
    </p:spTree>
    <p:extLst>
      <p:ext uri="{BB962C8B-B14F-4D97-AF65-F5344CB8AC3E}">
        <p14:creationId xmlns:p14="http://schemas.microsoft.com/office/powerpoint/2010/main" val="169706495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horizontal)">
                                      <p:cBhvr>
                                        <p:cTn id="7" dur="200"/>
                                        <p:tgtEl>
                                          <p:spTgt spid="20"/>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randombar(horizontal)">
                                      <p:cBhvr>
                                        <p:cTn id="10" dur="200"/>
                                        <p:tgtEl>
                                          <p:spTgt spid="29"/>
                                        </p:tgtEl>
                                      </p:cBhvr>
                                    </p:animEffect>
                                  </p:childTnLst>
                                </p:cTn>
                              </p:par>
                            </p:childTnLst>
                          </p:cTn>
                        </p:par>
                        <p:par>
                          <p:cTn id="11" fill="hold">
                            <p:stCondLst>
                              <p:cond delay="200"/>
                            </p:stCondLst>
                            <p:childTnLst>
                              <p:par>
                                <p:cTn id="12" presetID="6" presetClass="entr" presetSubtype="16"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circle(in)">
                                      <p:cBhvr>
                                        <p:cTn id="14" dur="500"/>
                                        <p:tgtEl>
                                          <p:spTgt spid="18"/>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randombar(horizontal)">
                                      <p:cBhvr>
                                        <p:cTn id="17" dur="200"/>
                                        <p:tgtEl>
                                          <p:spTgt spid="15"/>
                                        </p:tgtEl>
                                      </p:cBhvr>
                                    </p:animEffect>
                                  </p:childTnLst>
                                </p:cTn>
                              </p:par>
                            </p:childTnLst>
                          </p:cTn>
                        </p:par>
                        <p:par>
                          <p:cTn id="18" fill="hold">
                            <p:stCondLst>
                              <p:cond delay="700"/>
                            </p:stCondLst>
                            <p:childTnLst>
                              <p:par>
                                <p:cTn id="19" presetID="14" presetClass="entr" presetSubtype="10" fill="hold" grpId="0" nodeType="after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randombar(horizontal)">
                                      <p:cBhvr>
                                        <p:cTn id="21" dur="200"/>
                                        <p:tgtEl>
                                          <p:spTgt spid="22"/>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randombar(horizontal)">
                                      <p:cBhvr>
                                        <p:cTn id="24" dur="2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29" grpId="0"/>
      <p:bldP spid="15" grpId="0"/>
      <p:bldP spid="16" grpId="0"/>
      <p:bldP spid="22" grpId="0"/>
    </p:bldLst>
  </p:timing>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7480</TotalTime>
  <Words>461</Words>
  <Application>Microsoft Office PowerPoint</Application>
  <PresentationFormat>Widescreen</PresentationFormat>
  <Paragraphs>151</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Adobe Fangsong Std R</vt:lpstr>
      <vt:lpstr>Adobe Gothic Std B</vt:lpstr>
      <vt:lpstr>Arial</vt:lpstr>
      <vt:lpstr>Bookman Old Style</vt:lpstr>
      <vt:lpstr>Calibri</vt:lpstr>
      <vt:lpstr>Calibri Light</vt:lpstr>
      <vt:lpstr>Cambria Math</vt:lpstr>
      <vt:lpstr>Cooper Black</vt:lpstr>
      <vt:lpstr>Office Theme</vt:lpstr>
      <vt:lpstr>Design Automation Warehouse using Programmable Logic Controller and QR Code Implementation for Invantarization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Ercherio Marpaung</dc:creator>
  <cp:lastModifiedBy>Ercherio Marpaung</cp:lastModifiedBy>
  <cp:revision>38</cp:revision>
  <dcterms:created xsi:type="dcterms:W3CDTF">2020-01-13T15:51:05Z</dcterms:created>
  <dcterms:modified xsi:type="dcterms:W3CDTF">2020-07-01T06:30:10Z</dcterms:modified>
</cp:coreProperties>
</file>

<file path=docProps/thumbnail.jpeg>
</file>